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3"/>
  </p:notesMasterIdLst>
  <p:handoutMasterIdLst>
    <p:handoutMasterId r:id="rId14"/>
  </p:handoutMasterIdLst>
  <p:sldIdLst>
    <p:sldId id="267" r:id="rId2"/>
    <p:sldId id="268" r:id="rId3"/>
    <p:sldId id="269" r:id="rId4"/>
    <p:sldId id="270" r:id="rId5"/>
    <p:sldId id="271" r:id="rId6"/>
    <p:sldId id="272" r:id="rId7"/>
    <p:sldId id="273" r:id="rId8"/>
    <p:sldId id="275" r:id="rId9"/>
    <p:sldId id="274" r:id="rId10"/>
    <p:sldId id="276" r:id="rId11"/>
    <p:sldId id="266" r:id="rId12"/>
  </p:sldIdLst>
  <p:sldSz cx="9144000" cy="6858000" type="screen4x3"/>
  <p:notesSz cx="6858000" cy="9144000"/>
  <p:custDataLst>
    <p:tags r:id="rId15"/>
  </p:custDataLst>
  <p:defaultTextStyle>
    <a:defPPr>
      <a:defRPr lang="de-DE"/>
    </a:defPPr>
    <a:lvl1pPr algn="ctr" rtl="0" fontAlgn="base">
      <a:spcBef>
        <a:spcPct val="20000"/>
      </a:spcBef>
      <a:spcAft>
        <a:spcPct val="0"/>
      </a:spcAft>
      <a:buFont typeface="Arial" charset="0"/>
      <a:defRPr sz="1600" kern="1200">
        <a:solidFill>
          <a:schemeClr val="tx1"/>
        </a:solidFill>
        <a:latin typeface="Arial" charset="0"/>
        <a:ea typeface="+mn-ea"/>
        <a:cs typeface="+mn-cs"/>
      </a:defRPr>
    </a:lvl1pPr>
    <a:lvl2pPr marL="457200" algn="ctr" rtl="0" fontAlgn="base">
      <a:spcBef>
        <a:spcPct val="20000"/>
      </a:spcBef>
      <a:spcAft>
        <a:spcPct val="0"/>
      </a:spcAft>
      <a:buFont typeface="Arial" charset="0"/>
      <a:defRPr sz="1600" kern="1200">
        <a:solidFill>
          <a:schemeClr val="tx1"/>
        </a:solidFill>
        <a:latin typeface="Arial" charset="0"/>
        <a:ea typeface="+mn-ea"/>
        <a:cs typeface="+mn-cs"/>
      </a:defRPr>
    </a:lvl2pPr>
    <a:lvl3pPr marL="914400" algn="ctr" rtl="0" fontAlgn="base">
      <a:spcBef>
        <a:spcPct val="20000"/>
      </a:spcBef>
      <a:spcAft>
        <a:spcPct val="0"/>
      </a:spcAft>
      <a:buFont typeface="Arial" charset="0"/>
      <a:defRPr sz="1600" kern="1200">
        <a:solidFill>
          <a:schemeClr val="tx1"/>
        </a:solidFill>
        <a:latin typeface="Arial" charset="0"/>
        <a:ea typeface="+mn-ea"/>
        <a:cs typeface="+mn-cs"/>
      </a:defRPr>
    </a:lvl3pPr>
    <a:lvl4pPr marL="1371600" algn="ctr" rtl="0" fontAlgn="base">
      <a:spcBef>
        <a:spcPct val="20000"/>
      </a:spcBef>
      <a:spcAft>
        <a:spcPct val="0"/>
      </a:spcAft>
      <a:buFont typeface="Arial" charset="0"/>
      <a:defRPr sz="1600" kern="1200">
        <a:solidFill>
          <a:schemeClr val="tx1"/>
        </a:solidFill>
        <a:latin typeface="Arial" charset="0"/>
        <a:ea typeface="+mn-ea"/>
        <a:cs typeface="+mn-cs"/>
      </a:defRPr>
    </a:lvl4pPr>
    <a:lvl5pPr marL="1828800" algn="ctr" rtl="0" fontAlgn="base">
      <a:spcBef>
        <a:spcPct val="20000"/>
      </a:spcBef>
      <a:spcAft>
        <a:spcPct val="0"/>
      </a:spcAft>
      <a:buFont typeface="Arial" charset="0"/>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6F00"/>
    <a:srgbClr val="644A00"/>
    <a:srgbClr val="FFC50D"/>
    <a:srgbClr val="EFA014"/>
    <a:srgbClr val="B00000"/>
    <a:srgbClr val="6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26" autoAdjust="0"/>
    <p:restoredTop sz="94639" autoAdjust="0"/>
  </p:normalViewPr>
  <p:slideViewPr>
    <p:cSldViewPr showGuides="1">
      <p:cViewPr>
        <p:scale>
          <a:sx n="80" d="100"/>
          <a:sy n="80" d="100"/>
        </p:scale>
        <p:origin x="-150" y="270"/>
      </p:cViewPr>
      <p:guideLst>
        <p:guide orient="horz" pos="300"/>
        <p:guide orient="horz" pos="1162"/>
        <p:guide orient="horz" pos="3929"/>
        <p:guide pos="249"/>
        <p:guide pos="4558"/>
        <p:guide pos="4649"/>
        <p:guide pos="551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22"/>
    </p:cViewPr>
  </p:sorterViewPr>
  <p:notesViewPr>
    <p:cSldViewPr showGuides="1">
      <p:cViewPr varScale="1">
        <p:scale>
          <a:sx n="54" d="100"/>
          <a:sy n="54" d="100"/>
        </p:scale>
        <p:origin x="-177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FontTx/>
              <a:buNone/>
              <a:defRPr sz="1200"/>
            </a:lvl1pPr>
          </a:lstStyle>
          <a:p>
            <a:endParaRPr lang="en-US"/>
          </a:p>
        </p:txBody>
      </p:sp>
      <p:sp>
        <p:nvSpPr>
          <p:cNvPr id="3584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en-US"/>
          </a:p>
        </p:txBody>
      </p:sp>
      <p:sp>
        <p:nvSpPr>
          <p:cNvPr id="3584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spcBef>
                <a:spcPct val="0"/>
              </a:spcBef>
              <a:buFontTx/>
              <a:buNone/>
              <a:defRPr sz="1200"/>
            </a:lvl1pPr>
          </a:lstStyle>
          <a:p>
            <a:endParaRPr lang="en-US"/>
          </a:p>
        </p:txBody>
      </p:sp>
      <p:sp>
        <p:nvSpPr>
          <p:cNvPr id="3584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E2704CEB-3E25-4829-9010-C0093A1D433C}" type="slidenum">
              <a:rPr lang="en-US"/>
              <a:pPr/>
              <a:t>‹#›</a:t>
            </a:fld>
            <a:endParaRPr lang="en-US"/>
          </a:p>
        </p:txBody>
      </p:sp>
    </p:spTree>
    <p:extLst>
      <p:ext uri="{BB962C8B-B14F-4D97-AF65-F5344CB8AC3E}">
        <p14:creationId xmlns:p14="http://schemas.microsoft.com/office/powerpoint/2010/main" val="1942899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FontTx/>
              <a:buNone/>
              <a:defRPr sz="1200"/>
            </a:lvl1pPr>
          </a:lstStyle>
          <a:p>
            <a:endParaRPr lang="de-DE"/>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de-DE"/>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spcBef>
                <a:spcPct val="0"/>
              </a:spcBef>
              <a:buFontTx/>
              <a:buNone/>
              <a:defRPr sz="1200"/>
            </a:lvl1pPr>
          </a:lstStyle>
          <a:p>
            <a:endParaRPr lang="de-DE"/>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D556311D-1035-4773-8B3B-28AF417A42DA}" type="slidenum">
              <a:rPr lang="de-DE"/>
              <a:pPr/>
              <a:t>‹#›</a:t>
            </a:fld>
            <a:endParaRPr lang="de-DE"/>
          </a:p>
        </p:txBody>
      </p:sp>
    </p:spTree>
    <p:extLst>
      <p:ext uri="{BB962C8B-B14F-4D97-AF65-F5344CB8AC3E}">
        <p14:creationId xmlns:p14="http://schemas.microsoft.com/office/powerpoint/2010/main" val="90893150"/>
      </p:ext>
    </p:extLst>
  </p:cSld>
  <p:clrMap bg1="lt1" tx1="dk1" bg2="lt2" tx2="dk2" accent1="accent1" accent2="accent2" accent3="accent3" accent4="accent4" accent5="accent5" accent6="accent6" hlink="hlink" folHlink="folHlink"/>
  <p:notesStyle>
    <a:lvl1pPr algn="l" rtl="0" fontAlgn="base">
      <a:spcBef>
        <a:spcPct val="20000"/>
      </a:spcBef>
      <a:spcAft>
        <a:spcPct val="0"/>
      </a:spcAft>
      <a:defRPr sz="1600" kern="1200">
        <a:solidFill>
          <a:schemeClr val="tx1"/>
        </a:solidFill>
        <a:latin typeface="Arial" charset="0"/>
        <a:ea typeface="+mn-ea"/>
        <a:cs typeface="+mn-cs"/>
      </a:defRPr>
    </a:lvl1pPr>
    <a:lvl2pPr marL="271463" indent="-269875" algn="l" rtl="0" fontAlgn="base">
      <a:spcBef>
        <a:spcPct val="20000"/>
      </a:spcBef>
      <a:spcAft>
        <a:spcPct val="0"/>
      </a:spcAft>
      <a:buFont typeface="Arial" charset="0"/>
      <a:buChar char="–"/>
      <a:defRPr sz="1600" kern="1200">
        <a:solidFill>
          <a:schemeClr val="tx1"/>
        </a:solidFill>
        <a:latin typeface="Arial" charset="0"/>
        <a:ea typeface="+mn-ea"/>
        <a:cs typeface="+mn-cs"/>
      </a:defRPr>
    </a:lvl2pPr>
    <a:lvl3pPr marL="533400" indent="-260350" algn="l" rtl="0" fontAlgn="base">
      <a:spcBef>
        <a:spcPct val="20000"/>
      </a:spcBef>
      <a:spcAft>
        <a:spcPct val="0"/>
      </a:spcAft>
      <a:buFont typeface="Arial" charset="0"/>
      <a:buChar char="–"/>
      <a:defRPr sz="1600" kern="1200">
        <a:solidFill>
          <a:schemeClr val="tx1"/>
        </a:solidFill>
        <a:latin typeface="Arial" charset="0"/>
        <a:ea typeface="+mn-ea"/>
        <a:cs typeface="+mn-cs"/>
      </a:defRPr>
    </a:lvl3pPr>
    <a:lvl4pPr marL="804863" indent="-269875" algn="l" rtl="0" fontAlgn="base">
      <a:spcBef>
        <a:spcPct val="20000"/>
      </a:spcBef>
      <a:spcAft>
        <a:spcPct val="0"/>
      </a:spcAft>
      <a:buFont typeface="Arial" charset="0"/>
      <a:buChar char="–"/>
      <a:defRPr sz="1600" kern="1200">
        <a:solidFill>
          <a:schemeClr val="tx1"/>
        </a:solidFill>
        <a:latin typeface="Arial" charset="0"/>
        <a:ea typeface="+mn-ea"/>
        <a:cs typeface="+mn-cs"/>
      </a:defRPr>
    </a:lvl4pPr>
    <a:lvl5pPr marL="1074738" indent="-268288" algn="l" rtl="0" fontAlgn="base">
      <a:spcBef>
        <a:spcPct val="20000"/>
      </a:spcBef>
      <a:spcAft>
        <a:spcPct val="0"/>
      </a:spcAft>
      <a:buFont typeface="Arial" charset="0"/>
      <a:buChar char="–"/>
      <a:defRPr sz="16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56311D-1035-4773-8B3B-28AF417A42DA}" type="slidenum">
              <a:rPr lang="de-DE" smtClean="0"/>
              <a:pPr/>
              <a:t>1</a:t>
            </a:fld>
            <a:endParaRPr lang="de-DE"/>
          </a:p>
        </p:txBody>
      </p:sp>
    </p:spTree>
    <p:extLst>
      <p:ext uri="{BB962C8B-B14F-4D97-AF65-F5344CB8AC3E}">
        <p14:creationId xmlns:p14="http://schemas.microsoft.com/office/powerpoint/2010/main" val="2301227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098" name="Rectangle 2"/>
          <p:cNvSpPr>
            <a:spLocks noGrp="1" noChangeArrowheads="1"/>
          </p:cNvSpPr>
          <p:nvPr>
            <p:ph type="ctrTitle" hasCustomPrompt="1"/>
          </p:nvPr>
        </p:nvSpPr>
        <p:spPr>
          <a:xfrm>
            <a:off x="304800" y="17721"/>
            <a:ext cx="6840537" cy="668079"/>
          </a:xfrm>
          <a:prstGeom prst="rect">
            <a:avLst/>
          </a:prstGeom>
        </p:spPr>
        <p:txBody>
          <a:bodyPr anchor="b"/>
          <a:lstStyle>
            <a:lvl1pPr>
              <a:defRPr sz="3200" b="1" cap="none" spc="0" baseline="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defRPr>
            </a:lvl1pPr>
          </a:lstStyle>
          <a:p>
            <a:pPr lvl="0"/>
            <a:r>
              <a:rPr lang="en-US" noProof="0" dirty="0" smtClean="0"/>
              <a:t>Tognum America Service</a:t>
            </a:r>
            <a:endParaRPr lang="de-DE" noProof="0" dirty="0" smtClean="0"/>
          </a:p>
        </p:txBody>
      </p:sp>
      <p:sp>
        <p:nvSpPr>
          <p:cNvPr id="4105" name="Rectangle 9"/>
          <p:cNvSpPr>
            <a:spLocks noChangeArrowheads="1"/>
          </p:cNvSpPr>
          <p:nvPr/>
        </p:nvSpPr>
        <p:spPr bwMode="gray">
          <a:xfrm>
            <a:off x="0" y="3284538"/>
            <a:ext cx="9144000" cy="144462"/>
          </a:xfrm>
          <a:prstGeom prst="rect">
            <a:avLst/>
          </a:prstGeom>
          <a:solidFill>
            <a:schemeClr val="accent1"/>
          </a:solidFill>
          <a:ln>
            <a:noFill/>
          </a:ln>
          <a:effectLst/>
          <a:extLs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sp>
        <p:nvSpPr>
          <p:cNvPr id="5" name="Picture Placeholder 4"/>
          <p:cNvSpPr>
            <a:spLocks noGrp="1"/>
          </p:cNvSpPr>
          <p:nvPr>
            <p:ph type="pic" sz="quarter" idx="11"/>
          </p:nvPr>
        </p:nvSpPr>
        <p:spPr>
          <a:xfrm>
            <a:off x="304800" y="838200"/>
            <a:ext cx="6858000" cy="5543550"/>
          </a:xfrm>
          <a:prstGeom prst="rect">
            <a:avLst/>
          </a:prstGeom>
        </p:spPr>
        <p:txBody>
          <a:bodyPr/>
          <a:lstStyle/>
          <a:p>
            <a:r>
              <a:rPr lang="en-US" smtClean="0"/>
              <a:t>Click icon to add picture</a:t>
            </a:r>
            <a:endParaRPr lang="en-US" dirty="0"/>
          </a:p>
        </p:txBody>
      </p:sp>
    </p:spTree>
    <p:extLst>
      <p:ext uri="{BB962C8B-B14F-4D97-AF65-F5344CB8AC3E}">
        <p14:creationId xmlns:p14="http://schemas.microsoft.com/office/powerpoint/2010/main" val="16758033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2B2E92B-24B3-43F2-B941-93A1E0DB7DC9}" type="datetimeFigureOut">
              <a:rPr lang="en-US" smtClean="0"/>
              <a:t>10/22/2012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23FA31-89C5-466F-916C-3C5519110D2C}" type="slidenum">
              <a:rPr lang="en-US" smtClean="0"/>
              <a:t>‹#›</a:t>
            </a:fld>
            <a:endParaRPr lang="en-US" dirty="0"/>
          </a:p>
        </p:txBody>
      </p:sp>
    </p:spTree>
    <p:extLst>
      <p:ext uri="{BB962C8B-B14F-4D97-AF65-F5344CB8AC3E}">
        <p14:creationId xmlns:p14="http://schemas.microsoft.com/office/powerpoint/2010/main" val="8385775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47" name="Picture 23" descr="2008-07-15_Inhal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2208820"/>
            <a:ext cx="9144000" cy="57308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4" descr="2008-07-15_Titel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6581"/>
            <a:ext cx="9144000" cy="277812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a:spLocks noChangeArrowheads="1"/>
          </p:cNvSpPr>
          <p:nvPr/>
        </p:nvSpPr>
        <p:spPr bwMode="gray">
          <a:xfrm>
            <a:off x="152400" y="914401"/>
            <a:ext cx="8763000" cy="5467350"/>
          </a:xfrm>
          <a:prstGeom prst="rect">
            <a:avLst/>
          </a:prstGeom>
          <a:solidFill>
            <a:schemeClr val="accent1"/>
          </a:solidFill>
          <a:ln>
            <a:noFill/>
          </a:ln>
          <a:effectLst/>
          <a:extLs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de-DE" dirty="0"/>
          </a:p>
        </p:txBody>
      </p:sp>
      <p:sp>
        <p:nvSpPr>
          <p:cNvPr id="12" name="Rectangle 2"/>
          <p:cNvSpPr txBox="1">
            <a:spLocks noChangeArrowheads="1"/>
          </p:cNvSpPr>
          <p:nvPr/>
        </p:nvSpPr>
        <p:spPr>
          <a:xfrm>
            <a:off x="304800" y="17721"/>
            <a:ext cx="6840537" cy="668079"/>
          </a:xfrm>
          <a:prstGeom prst="rect">
            <a:avLst/>
          </a:prstGeom>
        </p:spPr>
        <p:txBody>
          <a:bodyPr anchor="b">
            <a:scene3d>
              <a:camera prst="orthographicFront"/>
              <a:lightRig rig="threePt" dir="t"/>
            </a:scene3d>
            <a:sp3d extrusionH="57150">
              <a:bevelT w="38100" h="38100"/>
            </a:sp3d>
          </a:bodyPr>
          <a:lstStyle>
            <a:lvl1pPr algn="l" rtl="0" eaLnBrk="1" fontAlgn="base" hangingPunct="1">
              <a:spcBef>
                <a:spcPct val="0"/>
              </a:spcBef>
              <a:spcAft>
                <a:spcPct val="0"/>
              </a:spcAft>
              <a:defRPr sz="3200" b="1" cap="none" spc="0" baseline="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j-lt"/>
                <a:ea typeface="+mj-ea"/>
                <a:cs typeface="+mj-cs"/>
              </a:defRPr>
            </a:lvl1pPr>
            <a:lvl2pPr algn="l" rtl="0" eaLnBrk="1" fontAlgn="base" hangingPunct="1">
              <a:spcBef>
                <a:spcPct val="0"/>
              </a:spcBef>
              <a:spcAft>
                <a:spcPct val="0"/>
              </a:spcAft>
              <a:defRPr sz="2800">
                <a:solidFill>
                  <a:schemeClr val="tx1"/>
                </a:solidFill>
                <a:latin typeface="Arial" charset="0"/>
              </a:defRPr>
            </a:lvl2pPr>
            <a:lvl3pPr algn="l" rtl="0" eaLnBrk="1" fontAlgn="base" hangingPunct="1">
              <a:spcBef>
                <a:spcPct val="0"/>
              </a:spcBef>
              <a:spcAft>
                <a:spcPct val="0"/>
              </a:spcAft>
              <a:defRPr sz="2800">
                <a:solidFill>
                  <a:schemeClr val="tx1"/>
                </a:solidFill>
                <a:latin typeface="Arial" charset="0"/>
              </a:defRPr>
            </a:lvl3pPr>
            <a:lvl4pPr algn="l" rtl="0" eaLnBrk="1" fontAlgn="base" hangingPunct="1">
              <a:spcBef>
                <a:spcPct val="0"/>
              </a:spcBef>
              <a:spcAft>
                <a:spcPct val="0"/>
              </a:spcAft>
              <a:defRPr sz="2800">
                <a:solidFill>
                  <a:schemeClr val="tx1"/>
                </a:solidFill>
                <a:latin typeface="Arial" charset="0"/>
              </a:defRPr>
            </a:lvl4pPr>
            <a:lvl5pPr algn="l" rtl="0" eaLnBrk="1" fontAlgn="base" hangingPunct="1">
              <a:spcBef>
                <a:spcPct val="0"/>
              </a:spcBef>
              <a:spcAft>
                <a:spcPct val="0"/>
              </a:spcAft>
              <a:defRPr sz="2800">
                <a:solidFill>
                  <a:schemeClr val="tx1"/>
                </a:solidFill>
                <a:latin typeface="Arial" charset="0"/>
              </a:defRPr>
            </a:lvl5pPr>
            <a:lvl6pPr marL="457200" algn="l" rtl="0" eaLnBrk="1" fontAlgn="base" hangingPunct="1">
              <a:spcBef>
                <a:spcPct val="0"/>
              </a:spcBef>
              <a:spcAft>
                <a:spcPct val="0"/>
              </a:spcAft>
              <a:defRPr sz="2800">
                <a:solidFill>
                  <a:schemeClr val="tx1"/>
                </a:solidFill>
                <a:latin typeface="Arial" charset="0"/>
              </a:defRPr>
            </a:lvl6pPr>
            <a:lvl7pPr marL="914400" algn="l" rtl="0" eaLnBrk="1" fontAlgn="base" hangingPunct="1">
              <a:spcBef>
                <a:spcPct val="0"/>
              </a:spcBef>
              <a:spcAft>
                <a:spcPct val="0"/>
              </a:spcAft>
              <a:defRPr sz="2800">
                <a:solidFill>
                  <a:schemeClr val="tx1"/>
                </a:solidFill>
                <a:latin typeface="Arial" charset="0"/>
              </a:defRPr>
            </a:lvl7pPr>
            <a:lvl8pPr marL="1371600" algn="l" rtl="0" eaLnBrk="1" fontAlgn="base" hangingPunct="1">
              <a:spcBef>
                <a:spcPct val="0"/>
              </a:spcBef>
              <a:spcAft>
                <a:spcPct val="0"/>
              </a:spcAft>
              <a:defRPr sz="2800">
                <a:solidFill>
                  <a:schemeClr val="tx1"/>
                </a:solidFill>
                <a:latin typeface="Arial" charset="0"/>
              </a:defRPr>
            </a:lvl8pPr>
            <a:lvl9pPr marL="1828800" algn="l" rtl="0" eaLnBrk="1" fontAlgn="base" hangingPunct="1">
              <a:spcBef>
                <a:spcPct val="0"/>
              </a:spcBef>
              <a:spcAft>
                <a:spcPct val="0"/>
              </a:spcAft>
              <a:defRPr sz="2800">
                <a:solidFill>
                  <a:schemeClr val="tx1"/>
                </a:solidFill>
                <a:latin typeface="Arial" charset="0"/>
              </a:defRPr>
            </a:lvl9pPr>
          </a:lstStyle>
          <a:p>
            <a:r>
              <a:rPr lang="en-US" dirty="0" smtClean="0"/>
              <a:t>Tognum America Service</a:t>
            </a:r>
            <a:endParaRPr lang="de-DE" dirty="0" smtClean="0"/>
          </a:p>
        </p:txBody>
      </p:sp>
    </p:spTree>
    <p:extLst>
      <p:ext uri="{BB962C8B-B14F-4D97-AF65-F5344CB8AC3E}">
        <p14:creationId xmlns:p14="http://schemas.microsoft.com/office/powerpoint/2010/main" val="1824508160"/>
      </p:ext>
    </p:extLst>
  </p:cSld>
  <p:clrMap bg1="lt1" tx1="dk1" bg2="lt2" tx2="dk2" accent1="accent1" accent2="accent2" accent3="accent3" accent4="accent4" accent5="accent5" accent6="accent6" hlink="hlink" folHlink="folHlink"/>
  <p:sldLayoutIdLst>
    <p:sldLayoutId id="2147483665" r:id="rId1"/>
    <p:sldLayoutId id="2147483666" r:id="rId2"/>
  </p:sldLayoutIdLst>
  <p:timing>
    <p:tnLst>
      <p:par>
        <p:cTn id="1" dur="indefinite" restart="never" nodeType="tmRoot"/>
      </p:par>
    </p:tnLst>
  </p:timing>
  <p:hf sldNum="0" hdr="0" dt="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1"/>
          </a:solidFill>
          <a:latin typeface="Arial" charset="0"/>
        </a:defRPr>
      </a:lvl2pPr>
      <a:lvl3pPr algn="l" rtl="0" eaLnBrk="1" fontAlgn="base" hangingPunct="1">
        <a:spcBef>
          <a:spcPct val="0"/>
        </a:spcBef>
        <a:spcAft>
          <a:spcPct val="0"/>
        </a:spcAft>
        <a:defRPr sz="2800">
          <a:solidFill>
            <a:schemeClr val="tx1"/>
          </a:solidFill>
          <a:latin typeface="Arial" charset="0"/>
        </a:defRPr>
      </a:lvl3pPr>
      <a:lvl4pPr algn="l" rtl="0" eaLnBrk="1" fontAlgn="base" hangingPunct="1">
        <a:spcBef>
          <a:spcPct val="0"/>
        </a:spcBef>
        <a:spcAft>
          <a:spcPct val="0"/>
        </a:spcAft>
        <a:defRPr sz="2800">
          <a:solidFill>
            <a:schemeClr val="tx1"/>
          </a:solidFill>
          <a:latin typeface="Arial" charset="0"/>
        </a:defRPr>
      </a:lvl4pPr>
      <a:lvl5pPr algn="l" rtl="0" eaLnBrk="1" fontAlgn="base" hangingPunct="1">
        <a:spcBef>
          <a:spcPct val="0"/>
        </a:spcBef>
        <a:spcAft>
          <a:spcPct val="0"/>
        </a:spcAft>
        <a:defRPr sz="2800">
          <a:solidFill>
            <a:schemeClr val="tx1"/>
          </a:solidFill>
          <a:latin typeface="Arial" charset="0"/>
        </a:defRPr>
      </a:lvl5pPr>
      <a:lvl6pPr marL="457200" algn="l" rtl="0" eaLnBrk="1" fontAlgn="base" hangingPunct="1">
        <a:spcBef>
          <a:spcPct val="0"/>
        </a:spcBef>
        <a:spcAft>
          <a:spcPct val="0"/>
        </a:spcAft>
        <a:defRPr sz="2800">
          <a:solidFill>
            <a:schemeClr val="tx1"/>
          </a:solidFill>
          <a:latin typeface="Arial" charset="0"/>
        </a:defRPr>
      </a:lvl6pPr>
      <a:lvl7pPr marL="914400" algn="l" rtl="0" eaLnBrk="1" fontAlgn="base" hangingPunct="1">
        <a:spcBef>
          <a:spcPct val="0"/>
        </a:spcBef>
        <a:spcAft>
          <a:spcPct val="0"/>
        </a:spcAft>
        <a:defRPr sz="2800">
          <a:solidFill>
            <a:schemeClr val="tx1"/>
          </a:solidFill>
          <a:latin typeface="Arial" charset="0"/>
        </a:defRPr>
      </a:lvl7pPr>
      <a:lvl8pPr marL="1371600" algn="l" rtl="0" eaLnBrk="1" fontAlgn="base" hangingPunct="1">
        <a:spcBef>
          <a:spcPct val="0"/>
        </a:spcBef>
        <a:spcAft>
          <a:spcPct val="0"/>
        </a:spcAft>
        <a:defRPr sz="2800">
          <a:solidFill>
            <a:schemeClr val="tx1"/>
          </a:solidFill>
          <a:latin typeface="Arial" charset="0"/>
        </a:defRPr>
      </a:lvl8pPr>
      <a:lvl9pPr marL="1828800" algn="l" rtl="0" eaLnBrk="1" fontAlgn="base" hangingPunct="1">
        <a:spcBef>
          <a:spcPct val="0"/>
        </a:spcBef>
        <a:spcAft>
          <a:spcPct val="0"/>
        </a:spcAft>
        <a:defRPr sz="2800">
          <a:solidFill>
            <a:schemeClr val="tx1"/>
          </a:solidFill>
          <a:latin typeface="Arial" charset="0"/>
        </a:defRPr>
      </a:lvl9pPr>
    </p:titleStyle>
    <p:bodyStyle>
      <a:lvl1pPr algn="l" rtl="0" eaLnBrk="1" fontAlgn="base" hangingPunct="1">
        <a:spcBef>
          <a:spcPct val="20000"/>
        </a:spcBef>
        <a:spcAft>
          <a:spcPct val="0"/>
        </a:spcAft>
        <a:tabLst>
          <a:tab pos="266700" algn="l"/>
        </a:tabLst>
        <a:defRPr sz="1600">
          <a:solidFill>
            <a:schemeClr val="tx1"/>
          </a:solidFill>
          <a:latin typeface="+mn-lt"/>
          <a:ea typeface="+mn-ea"/>
          <a:cs typeface="+mn-cs"/>
        </a:defRPr>
      </a:lvl1pPr>
      <a:lvl2pPr marL="271463" indent="-269875" algn="l" rtl="0" eaLnBrk="1" fontAlgn="base" hangingPunct="1">
        <a:spcBef>
          <a:spcPct val="20000"/>
        </a:spcBef>
        <a:spcAft>
          <a:spcPct val="0"/>
        </a:spcAft>
        <a:buFont typeface="Arial" charset="0"/>
        <a:buChar char="–"/>
        <a:tabLst>
          <a:tab pos="266700" algn="l"/>
        </a:tabLst>
        <a:defRPr sz="1600">
          <a:solidFill>
            <a:schemeClr val="tx1"/>
          </a:solidFill>
          <a:latin typeface="+mn-lt"/>
        </a:defRPr>
      </a:lvl2pPr>
      <a:lvl3pPr marL="533400" indent="-260350" algn="l" rtl="0" eaLnBrk="1" fontAlgn="base" hangingPunct="1">
        <a:spcBef>
          <a:spcPct val="20000"/>
        </a:spcBef>
        <a:spcAft>
          <a:spcPct val="0"/>
        </a:spcAft>
        <a:buFont typeface="Arial" charset="0"/>
        <a:buChar char="–"/>
        <a:tabLst>
          <a:tab pos="266700" algn="l"/>
        </a:tabLst>
        <a:defRPr sz="1600">
          <a:solidFill>
            <a:schemeClr val="tx1"/>
          </a:solidFill>
          <a:latin typeface="+mn-lt"/>
        </a:defRPr>
      </a:lvl3pPr>
      <a:lvl4pPr marL="804863" indent="-269875" algn="l" rtl="0" eaLnBrk="1" fontAlgn="base" hangingPunct="1">
        <a:spcBef>
          <a:spcPct val="20000"/>
        </a:spcBef>
        <a:spcAft>
          <a:spcPct val="0"/>
        </a:spcAft>
        <a:buFont typeface="Arial" charset="0"/>
        <a:buChar char="–"/>
        <a:tabLst>
          <a:tab pos="266700" algn="l"/>
        </a:tabLst>
        <a:defRPr sz="1600">
          <a:solidFill>
            <a:schemeClr val="tx1"/>
          </a:solidFill>
          <a:latin typeface="+mn-lt"/>
        </a:defRPr>
      </a:lvl4pPr>
      <a:lvl5pPr marL="1074738" indent="-268288" algn="l" rtl="0" eaLnBrk="1" fontAlgn="base" hangingPunct="1">
        <a:spcBef>
          <a:spcPct val="20000"/>
        </a:spcBef>
        <a:spcAft>
          <a:spcPct val="0"/>
        </a:spcAft>
        <a:buFont typeface="Arial" charset="0"/>
        <a:buChar char="–"/>
        <a:tabLst>
          <a:tab pos="266700" algn="l"/>
        </a:tabLst>
        <a:defRPr sz="1600">
          <a:solidFill>
            <a:schemeClr val="tx1"/>
          </a:solidFill>
          <a:latin typeface="+mn-lt"/>
        </a:defRPr>
      </a:lvl5pPr>
      <a:lvl6pPr marL="1531938" indent="-268288" algn="l" rtl="0" eaLnBrk="1" fontAlgn="base" hangingPunct="1">
        <a:spcBef>
          <a:spcPct val="20000"/>
        </a:spcBef>
        <a:spcAft>
          <a:spcPct val="0"/>
        </a:spcAft>
        <a:buFont typeface="Arial" charset="0"/>
        <a:buChar char="–"/>
        <a:tabLst>
          <a:tab pos="266700" algn="l"/>
        </a:tabLst>
        <a:defRPr sz="1600">
          <a:solidFill>
            <a:schemeClr val="tx1"/>
          </a:solidFill>
          <a:latin typeface="+mn-lt"/>
        </a:defRPr>
      </a:lvl6pPr>
      <a:lvl7pPr marL="1989138" indent="-268288" algn="l" rtl="0" eaLnBrk="1" fontAlgn="base" hangingPunct="1">
        <a:spcBef>
          <a:spcPct val="20000"/>
        </a:spcBef>
        <a:spcAft>
          <a:spcPct val="0"/>
        </a:spcAft>
        <a:buFont typeface="Arial" charset="0"/>
        <a:buChar char="–"/>
        <a:tabLst>
          <a:tab pos="266700" algn="l"/>
        </a:tabLst>
        <a:defRPr sz="1600">
          <a:solidFill>
            <a:schemeClr val="tx1"/>
          </a:solidFill>
          <a:latin typeface="+mn-lt"/>
        </a:defRPr>
      </a:lvl7pPr>
      <a:lvl8pPr marL="2446338" indent="-268288" algn="l" rtl="0" eaLnBrk="1" fontAlgn="base" hangingPunct="1">
        <a:spcBef>
          <a:spcPct val="20000"/>
        </a:spcBef>
        <a:spcAft>
          <a:spcPct val="0"/>
        </a:spcAft>
        <a:buFont typeface="Arial" charset="0"/>
        <a:buChar char="–"/>
        <a:tabLst>
          <a:tab pos="266700" algn="l"/>
        </a:tabLst>
        <a:defRPr sz="1600">
          <a:solidFill>
            <a:schemeClr val="tx1"/>
          </a:solidFill>
          <a:latin typeface="+mn-lt"/>
        </a:defRPr>
      </a:lvl8pPr>
      <a:lvl9pPr marL="2903538" indent="-268288" algn="l" rtl="0" eaLnBrk="1" fontAlgn="base" hangingPunct="1">
        <a:spcBef>
          <a:spcPct val="20000"/>
        </a:spcBef>
        <a:spcAft>
          <a:spcPct val="0"/>
        </a:spcAft>
        <a:buFont typeface="Arial" charset="0"/>
        <a:buChar char="–"/>
        <a:tabLst>
          <a:tab pos="26670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685800"/>
            <a:ext cx="7543800" cy="5860066"/>
          </a:xfrm>
          <a:prstGeom prst="rect">
            <a:avLst/>
          </a:prstGeom>
          <a:noFill/>
        </p:spPr>
        <p:txBody>
          <a:bodyPr wrap="square" rtlCol="0">
            <a:spAutoFit/>
          </a:bodyPr>
          <a:lstStyle/>
          <a:p>
            <a:pPr algn="ctr"/>
            <a:r>
              <a:rPr lang="en-US" sz="2400" dirty="0" smtClean="0">
                <a:solidFill>
                  <a:schemeClr val="bg1"/>
                </a:solidFill>
              </a:rPr>
              <a:t>ADEC Engine </a:t>
            </a:r>
            <a:r>
              <a:rPr lang="en-US" sz="2400" dirty="0">
                <a:solidFill>
                  <a:schemeClr val="bg1"/>
                </a:solidFill>
              </a:rPr>
              <a:t>S</a:t>
            </a:r>
            <a:r>
              <a:rPr lang="en-US" sz="2400" dirty="0" smtClean="0">
                <a:solidFill>
                  <a:schemeClr val="bg1"/>
                </a:solidFill>
              </a:rPr>
              <a:t>tart Information</a:t>
            </a:r>
          </a:p>
          <a:p>
            <a:pPr algn="ctr"/>
            <a:endParaRPr lang="en-US" sz="2400" dirty="0" smtClean="0">
              <a:solidFill>
                <a:schemeClr val="bg1"/>
              </a:solidFill>
            </a:endParaRPr>
          </a:p>
          <a:p>
            <a:pPr algn="ctr"/>
            <a:r>
              <a:rPr lang="en-US" sz="1400" b="1" dirty="0" smtClean="0">
                <a:solidFill>
                  <a:schemeClr val="bg1"/>
                </a:solidFill>
              </a:rPr>
              <a:t>This document is geared to help diagnose fuel system issues. It assumes that the engine will crank over and is mechanically sound. Good compression, valves adjusted and mechanically timed correctly.</a:t>
            </a:r>
          </a:p>
          <a:p>
            <a:endParaRPr lang="en-US" sz="1400" dirty="0" smtClean="0">
              <a:solidFill>
                <a:schemeClr val="bg1"/>
              </a:solidFill>
            </a:endParaRPr>
          </a:p>
          <a:p>
            <a:pPr algn="l"/>
            <a:r>
              <a:rPr lang="en-US" sz="1400" dirty="0" smtClean="0">
                <a:solidFill>
                  <a:schemeClr val="bg1"/>
                </a:solidFill>
              </a:rPr>
              <a:t>In an effort to troubleshoot an engine, the Diasys data will give you clues, but it may not give a definite answer.  When this data is used as a tool for investigation of the engine components, it will point you in the right direction.</a:t>
            </a:r>
          </a:p>
          <a:p>
            <a:endParaRPr lang="en-US" sz="1400" dirty="0" smtClean="0">
              <a:solidFill>
                <a:schemeClr val="bg1"/>
              </a:solidFill>
            </a:endParaRPr>
          </a:p>
          <a:p>
            <a:pPr algn="l"/>
            <a:r>
              <a:rPr lang="en-US" sz="1400" dirty="0" smtClean="0">
                <a:solidFill>
                  <a:schemeClr val="bg1"/>
                </a:solidFill>
              </a:rPr>
              <a:t>The first step is to understand the recent history of the engine. </a:t>
            </a:r>
          </a:p>
          <a:p>
            <a:pPr algn="l"/>
            <a:r>
              <a:rPr lang="en-US" sz="1400" dirty="0" smtClean="0">
                <a:solidFill>
                  <a:schemeClr val="bg1"/>
                </a:solidFill>
              </a:rPr>
              <a:t>Why did it stop running? Was it run out of fuel? Did it run before someone welded on the frame? This may give you clues.</a:t>
            </a:r>
          </a:p>
          <a:p>
            <a:endParaRPr lang="en-US" sz="1400" dirty="0">
              <a:solidFill>
                <a:schemeClr val="bg1"/>
              </a:solidFill>
            </a:endParaRPr>
          </a:p>
          <a:p>
            <a:pPr lvl="5"/>
            <a:r>
              <a:rPr lang="en-US" sz="1400" dirty="0" smtClean="0">
                <a:solidFill>
                  <a:schemeClr val="bg1"/>
                </a:solidFill>
              </a:rPr>
              <a:t>The engine needs several things to start and run.</a:t>
            </a:r>
          </a:p>
          <a:p>
            <a:pPr marL="2571750" lvl="5" indent="-285750">
              <a:buFont typeface="Arial" pitchFamily="34" charset="0"/>
              <a:buChar char="•"/>
            </a:pPr>
            <a:r>
              <a:rPr lang="en-US" sz="1400" dirty="0">
                <a:solidFill>
                  <a:schemeClr val="bg1"/>
                </a:solidFill>
              </a:rPr>
              <a:t>No engine stops active.</a:t>
            </a:r>
          </a:p>
          <a:p>
            <a:pPr marL="2571750" lvl="5" indent="-285750">
              <a:buFont typeface="Arial" pitchFamily="34" charset="0"/>
              <a:buChar char="•"/>
            </a:pPr>
            <a:r>
              <a:rPr lang="en-US" sz="1400" dirty="0" smtClean="0">
                <a:solidFill>
                  <a:schemeClr val="bg1"/>
                </a:solidFill>
              </a:rPr>
              <a:t>Low Pressure fuel to feed the HP pump.</a:t>
            </a:r>
          </a:p>
          <a:p>
            <a:pPr marL="2571750" lvl="5" indent="-285750">
              <a:buFont typeface="Arial" pitchFamily="34" charset="0"/>
              <a:buChar char="•"/>
            </a:pPr>
            <a:r>
              <a:rPr lang="en-US" sz="1400" dirty="0" smtClean="0">
                <a:solidFill>
                  <a:schemeClr val="bg1"/>
                </a:solidFill>
              </a:rPr>
              <a:t>Rail Pressure.</a:t>
            </a:r>
          </a:p>
          <a:p>
            <a:pPr marL="2571750" lvl="5" indent="-285750">
              <a:buFont typeface="Arial" pitchFamily="34" charset="0"/>
              <a:buChar char="•"/>
            </a:pPr>
            <a:r>
              <a:rPr lang="en-US" sz="1400" dirty="0" smtClean="0">
                <a:solidFill>
                  <a:schemeClr val="bg1"/>
                </a:solidFill>
              </a:rPr>
              <a:t>Minimum cranking speed.</a:t>
            </a:r>
          </a:p>
          <a:p>
            <a:pPr marL="2571750" lvl="5" indent="-285750">
              <a:buFont typeface="Arial" pitchFamily="34" charset="0"/>
              <a:buChar char="•"/>
            </a:pPr>
            <a:r>
              <a:rPr lang="en-US" sz="1400" dirty="0" smtClean="0">
                <a:solidFill>
                  <a:schemeClr val="bg1"/>
                </a:solidFill>
              </a:rPr>
              <a:t>Injectors opening.</a:t>
            </a:r>
            <a:endParaRPr lang="en-US" sz="1400" dirty="0">
              <a:solidFill>
                <a:schemeClr val="bg1"/>
              </a:solidFill>
            </a:endParaRPr>
          </a:p>
          <a:p>
            <a:endParaRPr lang="en-US" sz="1400" dirty="0" smtClean="0">
              <a:solidFill>
                <a:schemeClr val="bg1"/>
              </a:solidFill>
            </a:endParaRPr>
          </a:p>
          <a:p>
            <a:r>
              <a:rPr lang="en-US" sz="1400" dirty="0" smtClean="0">
                <a:solidFill>
                  <a:schemeClr val="bg1"/>
                </a:solidFill>
              </a:rPr>
              <a:t>The specific minimum requirements can be found on a later slide.</a:t>
            </a:r>
            <a:endParaRPr lang="en-US" sz="1400" dirty="0">
              <a:solidFill>
                <a:schemeClr val="bg1"/>
              </a:solidFill>
            </a:endParaRPr>
          </a:p>
          <a:p>
            <a:r>
              <a:rPr lang="en-US" sz="1400" dirty="0" smtClean="0">
                <a:solidFill>
                  <a:schemeClr val="bg1"/>
                </a:solidFill>
              </a:rPr>
              <a:t> </a:t>
            </a:r>
          </a:p>
        </p:txBody>
      </p:sp>
    </p:spTree>
    <p:extLst>
      <p:ext uri="{BB962C8B-B14F-4D97-AF65-F5344CB8AC3E}">
        <p14:creationId xmlns:p14="http://schemas.microsoft.com/office/powerpoint/2010/main" val="2613193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747" y="1026757"/>
            <a:ext cx="7968504" cy="5635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401879" y="1066800"/>
            <a:ext cx="4038600" cy="2148280"/>
          </a:xfrm>
          <a:prstGeom prst="rect">
            <a:avLst/>
          </a:prstGeom>
          <a:solidFill>
            <a:schemeClr val="bg1"/>
          </a:solidFill>
          <a:ln w="9525">
            <a:solidFill>
              <a:schemeClr val="tx1"/>
            </a:solidFill>
          </a:ln>
        </p:spPr>
        <p:txBody>
          <a:bodyPr wrap="square" rtlCol="0">
            <a:spAutoFit/>
          </a:bodyPr>
          <a:lstStyle/>
          <a:p>
            <a:pPr algn="l"/>
            <a:r>
              <a:rPr lang="en-US" sz="1400" dirty="0" smtClean="0">
                <a:solidFill>
                  <a:srgbClr val="00B050"/>
                </a:solidFill>
              </a:rPr>
              <a:t>P-Fuel 1.2 Bar (OK for start)</a:t>
            </a:r>
          </a:p>
          <a:p>
            <a:pPr algn="l"/>
            <a:r>
              <a:rPr lang="en-US" sz="1400" dirty="0" smtClean="0">
                <a:solidFill>
                  <a:srgbClr val="00B050"/>
                </a:solidFill>
              </a:rPr>
              <a:t>P-Railfuel Demand = 601</a:t>
            </a:r>
          </a:p>
          <a:p>
            <a:pPr algn="l"/>
            <a:r>
              <a:rPr lang="en-US" sz="1400" dirty="0" smtClean="0">
                <a:solidFill>
                  <a:srgbClr val="FF0000"/>
                </a:solidFill>
              </a:rPr>
              <a:t>P-HD (common rail) =1 for 5 seconds then jumps to 300.  (NG, Under 300bar)</a:t>
            </a:r>
          </a:p>
          <a:p>
            <a:pPr algn="l"/>
            <a:r>
              <a:rPr lang="en-US" sz="1400" dirty="0" smtClean="0">
                <a:solidFill>
                  <a:srgbClr val="00B050"/>
                </a:solidFill>
              </a:rPr>
              <a:t>Engine Speed ECU = 131 RPM (OK for start)</a:t>
            </a:r>
          </a:p>
          <a:p>
            <a:pPr algn="l"/>
            <a:r>
              <a:rPr lang="en-US" sz="1400" dirty="0" smtClean="0">
                <a:solidFill>
                  <a:srgbClr val="00B050"/>
                </a:solidFill>
              </a:rPr>
              <a:t>Stop Activated = 0</a:t>
            </a:r>
          </a:p>
          <a:p>
            <a:pPr algn="l"/>
            <a:r>
              <a:rPr lang="en-US" sz="1600" dirty="0" smtClean="0">
                <a:solidFill>
                  <a:srgbClr val="FFC000"/>
                </a:solidFill>
              </a:rPr>
              <a:t>Voltage is low, but still OK.</a:t>
            </a:r>
          </a:p>
          <a:p>
            <a:endParaRPr lang="en-US" sz="1600" dirty="0"/>
          </a:p>
        </p:txBody>
      </p:sp>
      <p:sp>
        <p:nvSpPr>
          <p:cNvPr id="6" name="TextBox 5"/>
          <p:cNvSpPr txBox="1"/>
          <p:nvPr/>
        </p:nvSpPr>
        <p:spPr>
          <a:xfrm>
            <a:off x="2093025" y="697468"/>
            <a:ext cx="5181600" cy="369332"/>
          </a:xfrm>
          <a:prstGeom prst="rect">
            <a:avLst/>
          </a:prstGeom>
          <a:solidFill>
            <a:schemeClr val="bg1"/>
          </a:solidFill>
          <a:ln w="9525">
            <a:solidFill>
              <a:schemeClr val="tx1"/>
            </a:solidFill>
          </a:ln>
        </p:spPr>
        <p:txBody>
          <a:bodyPr wrap="square" rtlCol="0">
            <a:spAutoFit/>
          </a:bodyPr>
          <a:lstStyle/>
          <a:p>
            <a:r>
              <a:rPr lang="en-US" b="1" dirty="0" smtClean="0"/>
              <a:t>Example #2	Long Crank Time</a:t>
            </a:r>
            <a:endParaRPr lang="en-US" b="1" dirty="0"/>
          </a:p>
        </p:txBody>
      </p:sp>
      <p:sp>
        <p:nvSpPr>
          <p:cNvPr id="7" name="TextBox 6"/>
          <p:cNvSpPr txBox="1"/>
          <p:nvPr/>
        </p:nvSpPr>
        <p:spPr>
          <a:xfrm>
            <a:off x="4767943" y="5867400"/>
            <a:ext cx="3581400" cy="646331"/>
          </a:xfrm>
          <a:prstGeom prst="rect">
            <a:avLst/>
          </a:prstGeom>
          <a:solidFill>
            <a:schemeClr val="bg1"/>
          </a:solidFill>
          <a:ln w="19050">
            <a:solidFill>
              <a:schemeClr val="tx1"/>
            </a:solidFill>
          </a:ln>
        </p:spPr>
        <p:txBody>
          <a:bodyPr wrap="square" rtlCol="0">
            <a:spAutoFit/>
          </a:bodyPr>
          <a:lstStyle/>
          <a:p>
            <a:r>
              <a:rPr lang="en-US" dirty="0" smtClean="0"/>
              <a:t>Root cause:  HP fuel drains after shutdown. Result: long crank time.</a:t>
            </a:r>
            <a:endParaRPr lang="en-US" dirty="0"/>
          </a:p>
        </p:txBody>
      </p:sp>
    </p:spTree>
    <p:extLst>
      <p:ext uri="{BB962C8B-B14F-4D97-AF65-F5344CB8AC3E}">
        <p14:creationId xmlns:p14="http://schemas.microsoft.com/office/powerpoint/2010/main" val="100644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2362200"/>
            <a:ext cx="6324600" cy="769441"/>
          </a:xfrm>
          <a:prstGeom prst="rect">
            <a:avLst/>
          </a:prstGeom>
          <a:noFill/>
        </p:spPr>
        <p:txBody>
          <a:bodyPr wrap="square" rtlCol="0">
            <a:spAutoFit/>
          </a:bodyPr>
          <a:lstStyle/>
          <a:p>
            <a:r>
              <a:rPr lang="en-US" sz="4400" dirty="0" smtClean="0">
                <a:solidFill>
                  <a:schemeClr val="bg1"/>
                </a:solidFill>
              </a:rPr>
              <a:t>Thank You !</a:t>
            </a:r>
            <a:endParaRPr lang="en-US" sz="44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685800"/>
            <a:ext cx="7543800" cy="6537174"/>
          </a:xfrm>
          <a:prstGeom prst="rect">
            <a:avLst/>
          </a:prstGeom>
          <a:noFill/>
        </p:spPr>
        <p:txBody>
          <a:bodyPr wrap="square" rtlCol="0">
            <a:spAutoFit/>
          </a:bodyPr>
          <a:lstStyle/>
          <a:p>
            <a:pPr algn="ctr"/>
            <a:r>
              <a:rPr lang="en-US" sz="2400" dirty="0" smtClean="0">
                <a:solidFill>
                  <a:schemeClr val="bg1"/>
                </a:solidFill>
              </a:rPr>
              <a:t>ADEC Engine </a:t>
            </a:r>
            <a:r>
              <a:rPr lang="en-US" sz="2400" dirty="0">
                <a:solidFill>
                  <a:schemeClr val="bg1"/>
                </a:solidFill>
              </a:rPr>
              <a:t>S</a:t>
            </a:r>
            <a:r>
              <a:rPr lang="en-US" sz="2400" dirty="0" smtClean="0">
                <a:solidFill>
                  <a:schemeClr val="bg1"/>
                </a:solidFill>
              </a:rPr>
              <a:t>tart Information</a:t>
            </a:r>
          </a:p>
          <a:p>
            <a:endParaRPr lang="en-US" sz="1400" dirty="0" smtClean="0">
              <a:solidFill>
                <a:schemeClr val="bg1"/>
              </a:solidFill>
            </a:endParaRPr>
          </a:p>
          <a:p>
            <a:r>
              <a:rPr lang="en-US" sz="1400" b="1" u="sng" dirty="0" smtClean="0">
                <a:solidFill>
                  <a:schemeClr val="bg1"/>
                </a:solidFill>
              </a:rPr>
              <a:t>The most common issue for no start is the E-Stop or other kill switch is off.</a:t>
            </a:r>
          </a:p>
          <a:p>
            <a:r>
              <a:rPr lang="en-US" sz="1400" dirty="0" smtClean="0">
                <a:solidFill>
                  <a:schemeClr val="bg1"/>
                </a:solidFill>
              </a:rPr>
              <a:t>We get calls regularly on NO-Start complaints that are due to one or more engine stop switches turned off on the particular piece of equipment. This should be checked first!</a:t>
            </a:r>
          </a:p>
          <a:p>
            <a:r>
              <a:rPr lang="en-US" sz="1400" dirty="0" smtClean="0">
                <a:solidFill>
                  <a:schemeClr val="bg1"/>
                </a:solidFill>
              </a:rPr>
              <a:t>Diasys can confirm this quickly.</a:t>
            </a:r>
          </a:p>
          <a:p>
            <a:endParaRPr lang="en-US" sz="1400" b="1" u="sng" dirty="0">
              <a:solidFill>
                <a:schemeClr val="bg1"/>
              </a:solidFill>
            </a:endParaRPr>
          </a:p>
          <a:p>
            <a:r>
              <a:rPr lang="en-US" sz="1400" b="1" u="sng" dirty="0" smtClean="0">
                <a:solidFill>
                  <a:schemeClr val="bg1"/>
                </a:solidFill>
              </a:rPr>
              <a:t>Low Pressure Fuel</a:t>
            </a:r>
            <a:endParaRPr lang="en-US" sz="1400" b="1" u="sng" dirty="0">
              <a:solidFill>
                <a:schemeClr val="bg1"/>
              </a:solidFill>
            </a:endParaRPr>
          </a:p>
          <a:p>
            <a:r>
              <a:rPr lang="en-US" sz="1400" dirty="0" smtClean="0">
                <a:solidFill>
                  <a:schemeClr val="bg1"/>
                </a:solidFill>
              </a:rPr>
              <a:t>If the engine has been run out of fuel, the most common reason for a no-start is air trapped in the low pressure fuel (feed side) of the fuel system. This is easily diagnosed by monitoring the low side pressure fuel with Diasys.</a:t>
            </a:r>
          </a:p>
          <a:p>
            <a:r>
              <a:rPr lang="en-US" sz="1400" dirty="0" smtClean="0">
                <a:solidFill>
                  <a:schemeClr val="bg1"/>
                </a:solidFill>
              </a:rPr>
              <a:t>If the Low side pressure is near 0 bar while cranking the engine, this needs to be corrected. Normally the fuel filters need to be filled with clean fuel and the manual pump used to help push air out of the system. Sometimes this takes quite a while.</a:t>
            </a:r>
          </a:p>
          <a:p>
            <a:endParaRPr lang="en-US" sz="1400" dirty="0">
              <a:solidFill>
                <a:schemeClr val="bg1"/>
              </a:solidFill>
            </a:endParaRPr>
          </a:p>
          <a:p>
            <a:r>
              <a:rPr lang="en-US" sz="1400" dirty="0" smtClean="0">
                <a:solidFill>
                  <a:schemeClr val="bg1"/>
                </a:solidFill>
              </a:rPr>
              <a:t>If all the air has been removed from the system and there is still 0 bar of low pressure, the LP pump could be damaged. This is not very common, but possible.</a:t>
            </a:r>
          </a:p>
          <a:p>
            <a:r>
              <a:rPr lang="en-US" sz="1400" dirty="0" smtClean="0">
                <a:solidFill>
                  <a:schemeClr val="bg1"/>
                </a:solidFill>
              </a:rPr>
              <a:t>This pump consists of 2 gears and a pressure relief valve. If the pump is turning and has fuel supplied, it should make pressure. Debris can hold the spring loaded pressure relief valve open and the pump cannot make pressure.</a:t>
            </a:r>
            <a:endParaRPr lang="en-US" sz="1400" dirty="0">
              <a:solidFill>
                <a:schemeClr val="bg1"/>
              </a:solidFill>
            </a:endParaRPr>
          </a:p>
          <a:p>
            <a:r>
              <a:rPr lang="en-US" sz="1400" dirty="0" smtClean="0">
                <a:solidFill>
                  <a:schemeClr val="bg1"/>
                </a:solidFill>
              </a:rPr>
              <a:t/>
            </a:r>
            <a:br>
              <a:rPr lang="en-US" sz="1400" dirty="0" smtClean="0">
                <a:solidFill>
                  <a:schemeClr val="bg1"/>
                </a:solidFill>
              </a:rPr>
            </a:br>
            <a:endParaRPr lang="en-US" sz="1400" dirty="0" smtClean="0">
              <a:solidFill>
                <a:schemeClr val="bg1"/>
              </a:solidFill>
            </a:endParaRPr>
          </a:p>
          <a:p>
            <a:endParaRPr lang="en-US" sz="1400" dirty="0">
              <a:solidFill>
                <a:schemeClr val="bg1"/>
              </a:solidFill>
            </a:endParaRPr>
          </a:p>
          <a:p>
            <a:endParaRPr lang="en-US" sz="1400" dirty="0" smtClean="0">
              <a:solidFill>
                <a:schemeClr val="bg1"/>
              </a:solidFill>
            </a:endParaRPr>
          </a:p>
          <a:p>
            <a:endParaRPr lang="en-US" sz="1400" dirty="0">
              <a:solidFill>
                <a:schemeClr val="bg1"/>
              </a:solidFill>
            </a:endParaRPr>
          </a:p>
          <a:p>
            <a:endParaRPr lang="en-US" sz="1400" dirty="0" smtClean="0">
              <a:solidFill>
                <a:schemeClr val="bg1"/>
              </a:solidFill>
            </a:endParaRPr>
          </a:p>
        </p:txBody>
      </p:sp>
    </p:spTree>
    <p:extLst>
      <p:ext uri="{BB962C8B-B14F-4D97-AF65-F5344CB8AC3E}">
        <p14:creationId xmlns:p14="http://schemas.microsoft.com/office/powerpoint/2010/main" val="3775418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685800"/>
            <a:ext cx="7543800" cy="6149376"/>
          </a:xfrm>
          <a:prstGeom prst="rect">
            <a:avLst/>
          </a:prstGeom>
          <a:noFill/>
        </p:spPr>
        <p:txBody>
          <a:bodyPr wrap="square" rtlCol="0">
            <a:spAutoFit/>
          </a:bodyPr>
          <a:lstStyle/>
          <a:p>
            <a:pPr algn="ctr"/>
            <a:r>
              <a:rPr lang="en-US" sz="2400" dirty="0" smtClean="0">
                <a:solidFill>
                  <a:schemeClr val="bg1"/>
                </a:solidFill>
              </a:rPr>
              <a:t>ADEC Engine </a:t>
            </a:r>
            <a:r>
              <a:rPr lang="en-US" sz="2400" dirty="0">
                <a:solidFill>
                  <a:schemeClr val="bg1"/>
                </a:solidFill>
              </a:rPr>
              <a:t>S</a:t>
            </a:r>
            <a:r>
              <a:rPr lang="en-US" sz="2400" dirty="0" smtClean="0">
                <a:solidFill>
                  <a:schemeClr val="bg1"/>
                </a:solidFill>
              </a:rPr>
              <a:t>tart Information</a:t>
            </a:r>
          </a:p>
          <a:p>
            <a:endParaRPr lang="en-US" sz="1400" dirty="0" smtClean="0">
              <a:solidFill>
                <a:schemeClr val="bg1"/>
              </a:solidFill>
            </a:endParaRPr>
          </a:p>
          <a:p>
            <a:r>
              <a:rPr lang="en-US" sz="1400" b="1" u="sng" dirty="0" smtClean="0">
                <a:solidFill>
                  <a:schemeClr val="bg1"/>
                </a:solidFill>
              </a:rPr>
              <a:t>High </a:t>
            </a:r>
            <a:r>
              <a:rPr lang="en-US" sz="1400" b="1" u="sng" dirty="0">
                <a:solidFill>
                  <a:schemeClr val="bg1"/>
                </a:solidFill>
              </a:rPr>
              <a:t>Pressure Fuel</a:t>
            </a:r>
          </a:p>
          <a:p>
            <a:pPr algn="l"/>
            <a:r>
              <a:rPr lang="en-US" sz="1400" dirty="0" smtClean="0">
                <a:solidFill>
                  <a:schemeClr val="bg1"/>
                </a:solidFill>
              </a:rPr>
              <a:t>If the low pressure fuel is 1bar or higher while cranking, this should be enough to start the engine. This tells you that HP pump is supplied with enough fuel to run. </a:t>
            </a:r>
          </a:p>
          <a:p>
            <a:pPr algn="l"/>
            <a:r>
              <a:rPr lang="en-US" sz="1400" dirty="0" smtClean="0">
                <a:solidFill>
                  <a:schemeClr val="bg1"/>
                </a:solidFill>
              </a:rPr>
              <a:t>If the HP (High Pressure) fuel is above 300 bar during cranking, check the items below.</a:t>
            </a:r>
            <a:endParaRPr lang="en-US" sz="1400" dirty="0">
              <a:solidFill>
                <a:schemeClr val="bg1"/>
              </a:solidFill>
            </a:endParaRPr>
          </a:p>
          <a:p>
            <a:pPr marL="1200150" lvl="2" indent="-285750" algn="l">
              <a:buFont typeface="Arial" pitchFamily="34" charset="0"/>
              <a:buChar char="•"/>
            </a:pPr>
            <a:r>
              <a:rPr lang="en-US" sz="1400" dirty="0" smtClean="0">
                <a:solidFill>
                  <a:schemeClr val="bg1"/>
                </a:solidFill>
              </a:rPr>
              <a:t>E-Stops OFF?</a:t>
            </a:r>
          </a:p>
          <a:p>
            <a:pPr marL="1200150" lvl="2" indent="-285750" algn="l">
              <a:buFont typeface="Arial" pitchFamily="34" charset="0"/>
              <a:buChar char="•"/>
            </a:pPr>
            <a:r>
              <a:rPr lang="en-US" sz="1400" dirty="0" smtClean="0">
                <a:solidFill>
                  <a:schemeClr val="bg1"/>
                </a:solidFill>
              </a:rPr>
              <a:t>Engine Cranking Speed?</a:t>
            </a:r>
          </a:p>
          <a:p>
            <a:endParaRPr lang="en-US" sz="1400" dirty="0" smtClean="0">
              <a:solidFill>
                <a:schemeClr val="bg1"/>
              </a:solidFill>
            </a:endParaRPr>
          </a:p>
          <a:p>
            <a:pPr algn="l"/>
            <a:r>
              <a:rPr lang="en-US" sz="1400" dirty="0">
                <a:solidFill>
                  <a:schemeClr val="bg1"/>
                </a:solidFill>
              </a:rPr>
              <a:t>If the HP Fuel is below 300 bar during cranking, this requires further investigation.</a:t>
            </a:r>
          </a:p>
          <a:p>
            <a:pPr algn="l"/>
            <a:r>
              <a:rPr lang="en-US" sz="1400" dirty="0" smtClean="0">
                <a:solidFill>
                  <a:schemeClr val="bg1"/>
                </a:solidFill>
              </a:rPr>
              <a:t>If the E-Stops are off and Cranking speed is OK, the reason for lack of high pressure fuel must be investigated. </a:t>
            </a:r>
          </a:p>
          <a:p>
            <a:pPr algn="l"/>
            <a:r>
              <a:rPr lang="en-US" sz="1400" dirty="0" smtClean="0">
                <a:solidFill>
                  <a:schemeClr val="bg1"/>
                </a:solidFill>
              </a:rPr>
              <a:t>When cranking, the pump is in full pumping capacity mode until the engine starts or rail pressure reaches 600 bar.  If the HP pump is receiving enough fuel from the LP pump, it should make over 300 bar while cranking.  If the HP pump cannot make this much pressure it could be due to a few reasons.</a:t>
            </a:r>
          </a:p>
          <a:p>
            <a:pPr marL="1200150" lvl="2" indent="-285750" algn="l">
              <a:buFont typeface="Arial" pitchFamily="34" charset="0"/>
              <a:buChar char="•"/>
            </a:pPr>
            <a:r>
              <a:rPr lang="en-US" sz="1400" dirty="0" smtClean="0">
                <a:solidFill>
                  <a:schemeClr val="bg1"/>
                </a:solidFill>
              </a:rPr>
              <a:t>Possible pump control valve issue.</a:t>
            </a:r>
          </a:p>
          <a:p>
            <a:pPr marL="1200150" lvl="2" indent="-285750" algn="l">
              <a:buFont typeface="Arial" pitchFamily="34" charset="0"/>
              <a:buChar char="•"/>
            </a:pPr>
            <a:r>
              <a:rPr lang="en-US" sz="1400" dirty="0" smtClean="0">
                <a:solidFill>
                  <a:schemeClr val="bg1"/>
                </a:solidFill>
              </a:rPr>
              <a:t>Possible HP pump internally damaged or failed.</a:t>
            </a:r>
          </a:p>
          <a:p>
            <a:pPr marL="1200150" lvl="2" indent="-285750" algn="l">
              <a:buFont typeface="Arial" pitchFamily="34" charset="0"/>
              <a:buChar char="•"/>
            </a:pPr>
            <a:r>
              <a:rPr lang="en-US" sz="1400" dirty="0" smtClean="0">
                <a:solidFill>
                  <a:schemeClr val="bg1"/>
                </a:solidFill>
              </a:rPr>
              <a:t>HP fuel pressure relief valve damaged or held open by debris.</a:t>
            </a:r>
          </a:p>
          <a:p>
            <a:pPr marL="285750" indent="-285750">
              <a:buFont typeface="Arial" pitchFamily="34" charset="0"/>
              <a:buChar char="•"/>
            </a:pPr>
            <a:endParaRPr lang="en-US" sz="1400" dirty="0">
              <a:solidFill>
                <a:schemeClr val="bg1"/>
              </a:solidFill>
            </a:endParaRPr>
          </a:p>
          <a:p>
            <a:r>
              <a:rPr lang="en-US" sz="1400" dirty="0" smtClean="0">
                <a:solidFill>
                  <a:schemeClr val="bg1"/>
                </a:solidFill>
              </a:rPr>
              <a:t>**</a:t>
            </a:r>
            <a:r>
              <a:rPr lang="en-US" sz="1400" b="1" i="1" dirty="0" smtClean="0">
                <a:solidFill>
                  <a:schemeClr val="bg1"/>
                </a:solidFill>
              </a:rPr>
              <a:t>For mechanical diagnostic issues, please consult the appropriate operational or workshop manual.</a:t>
            </a:r>
          </a:p>
          <a:p>
            <a:endParaRPr lang="en-US" sz="1400" dirty="0">
              <a:solidFill>
                <a:schemeClr val="bg1"/>
              </a:solidFill>
            </a:endParaRPr>
          </a:p>
          <a:p>
            <a:endParaRPr lang="en-US" sz="1400" dirty="0" smtClean="0">
              <a:solidFill>
                <a:schemeClr val="bg1"/>
              </a:solidFill>
            </a:endParaRPr>
          </a:p>
        </p:txBody>
      </p:sp>
    </p:spTree>
    <p:extLst>
      <p:ext uri="{BB962C8B-B14F-4D97-AF65-F5344CB8AC3E}">
        <p14:creationId xmlns:p14="http://schemas.microsoft.com/office/powerpoint/2010/main" val="365952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685800"/>
            <a:ext cx="7543800" cy="5915466"/>
          </a:xfrm>
          <a:prstGeom prst="rect">
            <a:avLst/>
          </a:prstGeom>
          <a:noFill/>
        </p:spPr>
        <p:txBody>
          <a:bodyPr wrap="square" rtlCol="0">
            <a:spAutoFit/>
          </a:bodyPr>
          <a:lstStyle/>
          <a:p>
            <a:pPr algn="ctr"/>
            <a:r>
              <a:rPr lang="en-US" sz="2400" dirty="0" smtClean="0">
                <a:solidFill>
                  <a:schemeClr val="bg1"/>
                </a:solidFill>
              </a:rPr>
              <a:t>ADEC Engine start Minimum requirements</a:t>
            </a:r>
          </a:p>
          <a:p>
            <a:pPr algn="ctr"/>
            <a:r>
              <a:rPr lang="en-US" sz="1800" b="1" dirty="0" smtClean="0">
                <a:solidFill>
                  <a:schemeClr val="bg1"/>
                </a:solidFill>
              </a:rPr>
              <a:t>For common rail Tier 2 Series 2000 and 4000 engines </a:t>
            </a:r>
          </a:p>
          <a:p>
            <a:pPr algn="l"/>
            <a:r>
              <a:rPr lang="en-US" sz="1400" dirty="0" smtClean="0">
                <a:solidFill>
                  <a:schemeClr val="bg1"/>
                </a:solidFill>
              </a:rPr>
              <a:t>The engine controller (ADEC) must see certain conditions before fuel will be injected into the cylinders.  This includes, ADEC voltage,  Minimum Rail Pressure and Minimum </a:t>
            </a:r>
            <a:r>
              <a:rPr lang="en-US" sz="1400" dirty="0">
                <a:solidFill>
                  <a:schemeClr val="bg1"/>
                </a:solidFill>
              </a:rPr>
              <a:t>E</a:t>
            </a:r>
            <a:r>
              <a:rPr lang="en-US" sz="1400" dirty="0" smtClean="0">
                <a:solidFill>
                  <a:schemeClr val="bg1"/>
                </a:solidFill>
              </a:rPr>
              <a:t>ngine </a:t>
            </a:r>
            <a:r>
              <a:rPr lang="en-US" sz="1400" dirty="0">
                <a:solidFill>
                  <a:schemeClr val="bg1"/>
                </a:solidFill>
              </a:rPr>
              <a:t>C</a:t>
            </a:r>
            <a:r>
              <a:rPr lang="en-US" sz="1400" dirty="0" smtClean="0">
                <a:solidFill>
                  <a:schemeClr val="bg1"/>
                </a:solidFill>
              </a:rPr>
              <a:t>ranking </a:t>
            </a:r>
            <a:r>
              <a:rPr lang="en-US" sz="1400" dirty="0">
                <a:solidFill>
                  <a:schemeClr val="bg1"/>
                </a:solidFill>
              </a:rPr>
              <a:t>S</a:t>
            </a:r>
            <a:r>
              <a:rPr lang="en-US" sz="1400" dirty="0" smtClean="0">
                <a:solidFill>
                  <a:schemeClr val="bg1"/>
                </a:solidFill>
              </a:rPr>
              <a:t>peed.</a:t>
            </a:r>
          </a:p>
          <a:p>
            <a:pPr lvl="1" algn="l"/>
            <a:r>
              <a:rPr lang="en-US" sz="1400" b="1" u="sng" dirty="0" smtClean="0">
                <a:solidFill>
                  <a:schemeClr val="bg1"/>
                </a:solidFill>
              </a:rPr>
              <a:t>Low Pressure Fuel</a:t>
            </a:r>
            <a:r>
              <a:rPr lang="en-US" sz="1400" b="1" dirty="0" smtClean="0">
                <a:solidFill>
                  <a:schemeClr val="bg1"/>
                </a:solidFill>
              </a:rPr>
              <a:t>		</a:t>
            </a:r>
          </a:p>
          <a:p>
            <a:pPr lvl="1" algn="l"/>
            <a:r>
              <a:rPr lang="en-US" sz="1400" dirty="0" smtClean="0">
                <a:solidFill>
                  <a:schemeClr val="bg1"/>
                </a:solidFill>
              </a:rPr>
              <a:t>Low side fuel pressure should be about .75 bar to start</a:t>
            </a:r>
          </a:p>
          <a:p>
            <a:pPr lvl="1" algn="l"/>
            <a:endParaRPr lang="en-US" sz="1400" dirty="0" smtClean="0">
              <a:solidFill>
                <a:schemeClr val="bg1"/>
              </a:solidFill>
            </a:endParaRPr>
          </a:p>
          <a:p>
            <a:pPr lvl="1" algn="l"/>
            <a:r>
              <a:rPr lang="en-US" sz="1400" b="1" u="sng" dirty="0" smtClean="0">
                <a:solidFill>
                  <a:schemeClr val="bg1"/>
                </a:solidFill>
              </a:rPr>
              <a:t>High Pressure Fuel</a:t>
            </a:r>
          </a:p>
          <a:p>
            <a:pPr lvl="1" algn="l"/>
            <a:r>
              <a:rPr lang="en-US" sz="1400" dirty="0" smtClean="0">
                <a:solidFill>
                  <a:schemeClr val="bg1"/>
                </a:solidFill>
              </a:rPr>
              <a:t>Minimum rail pressure is 300 Bar before fuel injector will operate.</a:t>
            </a:r>
          </a:p>
          <a:p>
            <a:pPr lvl="1" algn="l"/>
            <a:endParaRPr lang="en-US" sz="1400" dirty="0" smtClean="0">
              <a:solidFill>
                <a:schemeClr val="bg1"/>
              </a:solidFill>
            </a:endParaRPr>
          </a:p>
          <a:p>
            <a:pPr lvl="1" algn="l"/>
            <a:r>
              <a:rPr lang="en-US" sz="1400" b="1" u="sng" dirty="0" smtClean="0">
                <a:solidFill>
                  <a:schemeClr val="bg1"/>
                </a:solidFill>
              </a:rPr>
              <a:t>Engine Speed</a:t>
            </a:r>
            <a:r>
              <a:rPr lang="en-US" sz="1400" dirty="0" smtClean="0">
                <a:solidFill>
                  <a:schemeClr val="bg1"/>
                </a:solidFill>
              </a:rPr>
              <a:t>			  </a:t>
            </a:r>
          </a:p>
          <a:p>
            <a:pPr lvl="1" algn="l"/>
            <a:r>
              <a:rPr lang="en-US" sz="1400" dirty="0" smtClean="0">
                <a:solidFill>
                  <a:schemeClr val="bg1"/>
                </a:solidFill>
              </a:rPr>
              <a:t>Min Cranking Speed = 90 RPM</a:t>
            </a:r>
          </a:p>
          <a:p>
            <a:pPr lvl="1" algn="l"/>
            <a:endParaRPr lang="en-US" sz="1400" dirty="0">
              <a:solidFill>
                <a:schemeClr val="bg1"/>
              </a:solidFill>
            </a:endParaRPr>
          </a:p>
          <a:p>
            <a:pPr lvl="1" algn="l"/>
            <a:r>
              <a:rPr lang="en-US" sz="1400" b="1" u="sng" dirty="0" smtClean="0">
                <a:solidFill>
                  <a:schemeClr val="bg1"/>
                </a:solidFill>
              </a:rPr>
              <a:t>ADEC Voltage</a:t>
            </a:r>
            <a:r>
              <a:rPr lang="en-US" sz="1400" dirty="0" smtClean="0">
                <a:solidFill>
                  <a:schemeClr val="bg1"/>
                </a:solidFill>
              </a:rPr>
              <a:t>		</a:t>
            </a:r>
          </a:p>
          <a:p>
            <a:pPr lvl="1" algn="l"/>
            <a:r>
              <a:rPr lang="en-US" sz="1400" dirty="0" smtClean="0">
                <a:solidFill>
                  <a:schemeClr val="bg1"/>
                </a:solidFill>
              </a:rPr>
              <a:t>ECU Power Supply Voltage   Injectors will not function under 16.8V</a:t>
            </a:r>
          </a:p>
          <a:p>
            <a:pPr lvl="1" algn="l"/>
            <a:endParaRPr lang="en-US" sz="1400" dirty="0" smtClean="0">
              <a:solidFill>
                <a:schemeClr val="bg1"/>
              </a:solidFill>
            </a:endParaRPr>
          </a:p>
          <a:p>
            <a:pPr lvl="1" algn="l"/>
            <a:r>
              <a:rPr lang="en-US" sz="1400" b="1" u="sng" dirty="0" smtClean="0">
                <a:solidFill>
                  <a:schemeClr val="bg1"/>
                </a:solidFill>
              </a:rPr>
              <a:t>Engine Stop Commands</a:t>
            </a:r>
          </a:p>
          <a:p>
            <a:pPr lvl="1" algn="l"/>
            <a:r>
              <a:rPr lang="en-US" sz="1400" dirty="0" smtClean="0">
                <a:solidFill>
                  <a:schemeClr val="bg1"/>
                </a:solidFill>
              </a:rPr>
              <a:t>OFF		</a:t>
            </a:r>
          </a:p>
          <a:p>
            <a:endParaRPr lang="en-US" sz="1400" dirty="0" smtClean="0">
              <a:solidFill>
                <a:schemeClr val="bg1"/>
              </a:solidFill>
            </a:endParaRPr>
          </a:p>
          <a:p>
            <a:pPr lvl="1" algn="l"/>
            <a:r>
              <a:rPr lang="en-US" sz="1400" b="1" u="sng" dirty="0" smtClean="0">
                <a:solidFill>
                  <a:schemeClr val="bg1"/>
                </a:solidFill>
              </a:rPr>
              <a:t>Actual </a:t>
            </a:r>
            <a:r>
              <a:rPr lang="en-US" sz="1400" b="1" u="sng" dirty="0">
                <a:solidFill>
                  <a:schemeClr val="bg1"/>
                </a:solidFill>
              </a:rPr>
              <a:t>amount of fuel injected </a:t>
            </a:r>
            <a:r>
              <a:rPr lang="en-US" sz="1400" dirty="0">
                <a:solidFill>
                  <a:schemeClr val="bg1"/>
                </a:solidFill>
              </a:rPr>
              <a:t>		</a:t>
            </a:r>
            <a:endParaRPr lang="en-US" sz="1400" dirty="0" smtClean="0">
              <a:solidFill>
                <a:schemeClr val="bg1"/>
              </a:solidFill>
            </a:endParaRPr>
          </a:p>
          <a:p>
            <a:pPr lvl="1" algn="l"/>
            <a:r>
              <a:rPr lang="en-US" sz="1400" dirty="0" smtClean="0">
                <a:solidFill>
                  <a:schemeClr val="bg1"/>
                </a:solidFill>
              </a:rPr>
              <a:t>You must look </a:t>
            </a:r>
            <a:r>
              <a:rPr lang="en-US" sz="1400" dirty="0">
                <a:solidFill>
                  <a:schemeClr val="bg1"/>
                </a:solidFill>
              </a:rPr>
              <a:t>at Main Fuel Mass / </a:t>
            </a:r>
            <a:r>
              <a:rPr lang="en-US" sz="1400" dirty="0" smtClean="0">
                <a:solidFill>
                  <a:schemeClr val="bg1"/>
                </a:solidFill>
              </a:rPr>
              <a:t>Cycle to see if fuel is b</a:t>
            </a:r>
            <a:r>
              <a:rPr lang="en-US" dirty="0" smtClean="0">
                <a:solidFill>
                  <a:schemeClr val="bg1"/>
                </a:solidFill>
              </a:rPr>
              <a:t>eing injected.</a:t>
            </a:r>
          </a:p>
        </p:txBody>
      </p:sp>
    </p:spTree>
    <p:extLst>
      <p:ext uri="{BB962C8B-B14F-4D97-AF65-F5344CB8AC3E}">
        <p14:creationId xmlns:p14="http://schemas.microsoft.com/office/powerpoint/2010/main" val="3920706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838200"/>
            <a:ext cx="7543800" cy="5841599"/>
          </a:xfrm>
          <a:prstGeom prst="rect">
            <a:avLst/>
          </a:prstGeom>
          <a:noFill/>
        </p:spPr>
        <p:txBody>
          <a:bodyPr wrap="square" rtlCol="0">
            <a:spAutoFit/>
          </a:bodyPr>
          <a:lstStyle/>
          <a:p>
            <a:pPr algn="ctr"/>
            <a:r>
              <a:rPr lang="en-US" sz="2400" dirty="0" smtClean="0">
                <a:solidFill>
                  <a:schemeClr val="bg1"/>
                </a:solidFill>
              </a:rPr>
              <a:t>ADEC Engine </a:t>
            </a:r>
            <a:r>
              <a:rPr lang="en-US" sz="2400" dirty="0">
                <a:solidFill>
                  <a:schemeClr val="bg1"/>
                </a:solidFill>
              </a:rPr>
              <a:t>S</a:t>
            </a:r>
            <a:r>
              <a:rPr lang="en-US" sz="2400" dirty="0" smtClean="0">
                <a:solidFill>
                  <a:schemeClr val="bg1"/>
                </a:solidFill>
              </a:rPr>
              <a:t>tart Information</a:t>
            </a:r>
          </a:p>
          <a:p>
            <a:pPr algn="ctr"/>
            <a:endParaRPr lang="en-US" sz="2400" dirty="0" smtClean="0"/>
          </a:p>
          <a:p>
            <a:pPr algn="l"/>
            <a:r>
              <a:rPr lang="en-US" sz="1400" b="1" u="sng" dirty="0">
                <a:solidFill>
                  <a:schemeClr val="bg1"/>
                </a:solidFill>
              </a:rPr>
              <a:t>Low </a:t>
            </a:r>
            <a:r>
              <a:rPr lang="en-US" sz="1400" b="1" u="sng" dirty="0" smtClean="0">
                <a:solidFill>
                  <a:schemeClr val="bg1"/>
                </a:solidFill>
              </a:rPr>
              <a:t>Side Pressure Fuel</a:t>
            </a:r>
            <a:r>
              <a:rPr lang="en-US" sz="1400" b="1" dirty="0" smtClean="0">
                <a:solidFill>
                  <a:schemeClr val="bg1"/>
                </a:solidFill>
              </a:rPr>
              <a:t>		</a:t>
            </a:r>
            <a:r>
              <a:rPr lang="en-US" sz="1400" dirty="0" smtClean="0">
                <a:solidFill>
                  <a:schemeClr val="bg1"/>
                </a:solidFill>
              </a:rPr>
              <a:t>1.0102.001 P-Fuel</a:t>
            </a:r>
          </a:p>
          <a:p>
            <a:pPr algn="l"/>
            <a:endParaRPr lang="en-US" sz="1400" b="1" u="sng" dirty="0" smtClean="0">
              <a:solidFill>
                <a:schemeClr val="bg1"/>
              </a:solidFill>
            </a:endParaRPr>
          </a:p>
          <a:p>
            <a:pPr algn="l"/>
            <a:r>
              <a:rPr lang="en-US" sz="1400" b="1" u="sng" dirty="0" smtClean="0">
                <a:solidFill>
                  <a:schemeClr val="bg1"/>
                </a:solidFill>
              </a:rPr>
              <a:t>Measured  Rail Pressure </a:t>
            </a:r>
            <a:r>
              <a:rPr lang="en-US" sz="1400" dirty="0" smtClean="0">
                <a:solidFill>
                  <a:schemeClr val="bg1"/>
                </a:solidFill>
              </a:rPr>
              <a:t>		1.0104.001 P-HD Common Rail</a:t>
            </a:r>
          </a:p>
          <a:p>
            <a:pPr algn="l"/>
            <a:endParaRPr lang="en-US" sz="1400" b="1" u="sng" dirty="0">
              <a:solidFill>
                <a:schemeClr val="bg1"/>
              </a:solidFill>
            </a:endParaRPr>
          </a:p>
          <a:p>
            <a:pPr algn="l"/>
            <a:r>
              <a:rPr lang="en-US" sz="1400" b="1" u="sng" dirty="0" smtClean="0">
                <a:solidFill>
                  <a:schemeClr val="bg1"/>
                </a:solidFill>
              </a:rPr>
              <a:t>Rail Pressure Commanded by ADEC</a:t>
            </a:r>
            <a:r>
              <a:rPr lang="en-US" sz="1400" dirty="0" smtClean="0">
                <a:solidFill>
                  <a:schemeClr val="bg1"/>
                </a:solidFill>
              </a:rPr>
              <a:t>	1.1300.103 P-</a:t>
            </a:r>
            <a:r>
              <a:rPr lang="en-US" sz="1400" dirty="0" err="1" smtClean="0">
                <a:solidFill>
                  <a:schemeClr val="bg1"/>
                </a:solidFill>
              </a:rPr>
              <a:t>Railfuel</a:t>
            </a:r>
            <a:r>
              <a:rPr lang="en-US" sz="1400" dirty="0" smtClean="0">
                <a:solidFill>
                  <a:schemeClr val="bg1"/>
                </a:solidFill>
              </a:rPr>
              <a:t> Demand</a:t>
            </a:r>
          </a:p>
          <a:p>
            <a:pPr algn="l"/>
            <a:endParaRPr lang="en-US" sz="1400" b="1" u="sng" dirty="0">
              <a:solidFill>
                <a:schemeClr val="bg1"/>
              </a:solidFill>
            </a:endParaRPr>
          </a:p>
          <a:p>
            <a:pPr algn="l"/>
            <a:r>
              <a:rPr lang="en-US" sz="1400" b="1" u="sng" dirty="0" smtClean="0">
                <a:solidFill>
                  <a:schemeClr val="bg1"/>
                </a:solidFill>
              </a:rPr>
              <a:t>Difference between Commanded</a:t>
            </a:r>
          </a:p>
          <a:p>
            <a:pPr algn="l"/>
            <a:r>
              <a:rPr lang="en-US" sz="1400" b="1" u="sng" dirty="0" smtClean="0">
                <a:solidFill>
                  <a:schemeClr val="bg1"/>
                </a:solidFill>
              </a:rPr>
              <a:t>and Measured Rail Pressure</a:t>
            </a:r>
            <a:r>
              <a:rPr lang="en-US" sz="1400" dirty="0" smtClean="0">
                <a:solidFill>
                  <a:schemeClr val="bg1"/>
                </a:solidFill>
              </a:rPr>
              <a:t>		1.1300.104 P-</a:t>
            </a:r>
            <a:r>
              <a:rPr lang="en-US" sz="1400" dirty="0" err="1" smtClean="0">
                <a:solidFill>
                  <a:schemeClr val="bg1"/>
                </a:solidFill>
              </a:rPr>
              <a:t>Railfuel</a:t>
            </a:r>
            <a:r>
              <a:rPr lang="en-US" sz="1400" dirty="0" smtClean="0">
                <a:solidFill>
                  <a:schemeClr val="bg1"/>
                </a:solidFill>
              </a:rPr>
              <a:t> Deviation</a:t>
            </a:r>
            <a:endParaRPr lang="en-US" sz="1400" b="1" u="sng" dirty="0" smtClean="0">
              <a:solidFill>
                <a:schemeClr val="bg1"/>
              </a:solidFill>
            </a:endParaRPr>
          </a:p>
          <a:p>
            <a:pPr algn="l"/>
            <a:endParaRPr lang="en-US" sz="1400" b="1" u="sng" dirty="0">
              <a:solidFill>
                <a:schemeClr val="bg1"/>
              </a:solidFill>
            </a:endParaRPr>
          </a:p>
          <a:p>
            <a:pPr algn="l"/>
            <a:r>
              <a:rPr lang="en-US" sz="1400" b="1" u="sng" dirty="0" smtClean="0">
                <a:solidFill>
                  <a:schemeClr val="bg1"/>
                </a:solidFill>
              </a:rPr>
              <a:t>Actual amount of fuel injected </a:t>
            </a:r>
            <a:r>
              <a:rPr lang="en-US" sz="1400" dirty="0" smtClean="0">
                <a:solidFill>
                  <a:schemeClr val="bg1"/>
                </a:solidFill>
              </a:rPr>
              <a:t>		1.1020.601 Main Fuel Mass / Cycle</a:t>
            </a:r>
          </a:p>
          <a:p>
            <a:pPr algn="l"/>
            <a:endParaRPr lang="en-US" sz="1400" b="1" u="sng" dirty="0">
              <a:solidFill>
                <a:schemeClr val="bg1"/>
              </a:solidFill>
            </a:endParaRPr>
          </a:p>
          <a:p>
            <a:pPr algn="l"/>
            <a:r>
              <a:rPr lang="en-US" sz="1400" b="1" u="sng" dirty="0">
                <a:solidFill>
                  <a:schemeClr val="bg1"/>
                </a:solidFill>
              </a:rPr>
              <a:t>Engine </a:t>
            </a:r>
            <a:r>
              <a:rPr lang="en-US" sz="1400" b="1" u="sng" dirty="0" smtClean="0">
                <a:solidFill>
                  <a:schemeClr val="bg1"/>
                </a:solidFill>
              </a:rPr>
              <a:t>Speed</a:t>
            </a:r>
            <a:r>
              <a:rPr lang="en-US" sz="1400" dirty="0" smtClean="0">
                <a:solidFill>
                  <a:schemeClr val="bg1"/>
                </a:solidFill>
              </a:rPr>
              <a:t>			1.2500.044 Engine Speed ECU</a:t>
            </a:r>
            <a:r>
              <a:rPr lang="en-US" sz="1400" dirty="0">
                <a:solidFill>
                  <a:schemeClr val="bg1"/>
                </a:solidFill>
              </a:rPr>
              <a:t>			  </a:t>
            </a:r>
          </a:p>
          <a:p>
            <a:pPr algn="l"/>
            <a:r>
              <a:rPr lang="en-US" sz="1400" b="1" u="sng" dirty="0" smtClean="0">
                <a:solidFill>
                  <a:schemeClr val="bg1"/>
                </a:solidFill>
              </a:rPr>
              <a:t>ADEC Voltage</a:t>
            </a:r>
            <a:r>
              <a:rPr lang="en-US" sz="1400" dirty="0" smtClean="0">
                <a:solidFill>
                  <a:schemeClr val="bg1"/>
                </a:solidFill>
              </a:rPr>
              <a:t>			2.0140.001 ECU Power Supply Voltage</a:t>
            </a:r>
            <a:r>
              <a:rPr lang="en-US" sz="1400" dirty="0">
                <a:solidFill>
                  <a:schemeClr val="bg1"/>
                </a:solidFill>
              </a:rPr>
              <a:t>		</a:t>
            </a:r>
          </a:p>
          <a:p>
            <a:pPr algn="l"/>
            <a:r>
              <a:rPr lang="en-US" sz="1400" b="1" u="sng" dirty="0" smtClean="0">
                <a:solidFill>
                  <a:schemeClr val="bg1"/>
                </a:solidFill>
              </a:rPr>
              <a:t>Engine </a:t>
            </a:r>
            <a:r>
              <a:rPr lang="en-US" sz="1400" b="1" u="sng" dirty="0">
                <a:solidFill>
                  <a:schemeClr val="bg1"/>
                </a:solidFill>
              </a:rPr>
              <a:t>Stop </a:t>
            </a:r>
            <a:r>
              <a:rPr lang="en-US" sz="1400" b="1" u="sng" dirty="0" smtClean="0">
                <a:solidFill>
                  <a:schemeClr val="bg1"/>
                </a:solidFill>
              </a:rPr>
              <a:t>Commands</a:t>
            </a:r>
            <a:r>
              <a:rPr lang="en-US" sz="1400" dirty="0" smtClean="0">
                <a:solidFill>
                  <a:schemeClr val="bg1"/>
                </a:solidFill>
              </a:rPr>
              <a:t>		See Next Slide</a:t>
            </a:r>
            <a:endParaRPr lang="en-US" sz="1400" b="1" u="sng" dirty="0">
              <a:solidFill>
                <a:schemeClr val="bg1"/>
              </a:solidFill>
            </a:endParaRPr>
          </a:p>
          <a:p>
            <a:endParaRPr lang="en-US" sz="1600" dirty="0" smtClean="0"/>
          </a:p>
          <a:p>
            <a:endParaRPr lang="en-US" sz="1600" dirty="0"/>
          </a:p>
          <a:p>
            <a:endParaRPr lang="en-US" sz="1600" dirty="0" smtClean="0"/>
          </a:p>
        </p:txBody>
      </p:sp>
    </p:spTree>
    <p:extLst>
      <p:ext uri="{BB962C8B-B14F-4D97-AF65-F5344CB8AC3E}">
        <p14:creationId xmlns:p14="http://schemas.microsoft.com/office/powerpoint/2010/main" val="2454461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533400"/>
            <a:ext cx="7543800" cy="757130"/>
          </a:xfrm>
          <a:prstGeom prst="rect">
            <a:avLst/>
          </a:prstGeom>
          <a:noFill/>
        </p:spPr>
        <p:txBody>
          <a:bodyPr wrap="square" rtlCol="0">
            <a:spAutoFit/>
          </a:bodyPr>
          <a:lstStyle/>
          <a:p>
            <a:pPr algn="ctr"/>
            <a:r>
              <a:rPr lang="en-US" sz="2400" dirty="0" smtClean="0">
                <a:solidFill>
                  <a:schemeClr val="bg1"/>
                </a:solidFill>
              </a:rPr>
              <a:t>ADEC Engine start Parameter Information</a:t>
            </a:r>
          </a:p>
          <a:p>
            <a:endParaRPr lang="en-US" sz="1600" dirty="0">
              <a:solidFill>
                <a:schemeClr val="bg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52" y="2362200"/>
            <a:ext cx="8553495"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104900" y="1143000"/>
            <a:ext cx="6705600" cy="1224951"/>
          </a:xfrm>
          <a:prstGeom prst="rect">
            <a:avLst/>
          </a:prstGeom>
          <a:noFill/>
        </p:spPr>
        <p:txBody>
          <a:bodyPr wrap="square" rtlCol="0">
            <a:spAutoFit/>
          </a:bodyPr>
          <a:lstStyle/>
          <a:p>
            <a:r>
              <a:rPr lang="en-US" sz="1600" dirty="0" smtClean="0">
                <a:solidFill>
                  <a:schemeClr val="bg1"/>
                </a:solidFill>
              </a:rPr>
              <a:t>Below are the engine stop signals. </a:t>
            </a:r>
          </a:p>
          <a:p>
            <a:r>
              <a:rPr lang="en-US" sz="1600" dirty="0" smtClean="0">
                <a:solidFill>
                  <a:schemeClr val="bg1"/>
                </a:solidFill>
              </a:rPr>
              <a:t>2.7001.001 indicates that some type of stop is active. </a:t>
            </a:r>
          </a:p>
          <a:p>
            <a:r>
              <a:rPr lang="en-US" sz="1600" dirty="0" smtClean="0">
                <a:solidFill>
                  <a:schemeClr val="bg1"/>
                </a:solidFill>
              </a:rPr>
              <a:t>The other numbers are the details of which stop mode is active.</a:t>
            </a:r>
          </a:p>
          <a:p>
            <a:r>
              <a:rPr lang="en-US" sz="1600" dirty="0" smtClean="0">
                <a:solidFill>
                  <a:schemeClr val="bg1"/>
                </a:solidFill>
              </a:rPr>
              <a:t>If 2.7001.001  is active (=1)  then the engine will not inject fuel.</a:t>
            </a:r>
            <a:endParaRPr lang="en-US" sz="1600" dirty="0">
              <a:solidFill>
                <a:schemeClr val="bg1"/>
              </a:solidFill>
            </a:endParaRPr>
          </a:p>
        </p:txBody>
      </p:sp>
    </p:spTree>
    <p:extLst>
      <p:ext uri="{BB962C8B-B14F-4D97-AF65-F5344CB8AC3E}">
        <p14:creationId xmlns:p14="http://schemas.microsoft.com/office/powerpoint/2010/main" val="651191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7748" y="1026757"/>
            <a:ext cx="7968503" cy="5635877"/>
          </a:xfrm>
          <a:prstGeom prst="rect">
            <a:avLst/>
          </a:prstGeom>
        </p:spPr>
      </p:pic>
      <p:sp>
        <p:nvSpPr>
          <p:cNvPr id="3" name="TextBox 2"/>
          <p:cNvSpPr txBox="1"/>
          <p:nvPr/>
        </p:nvSpPr>
        <p:spPr>
          <a:xfrm>
            <a:off x="5562600" y="1219200"/>
            <a:ext cx="3048000" cy="1600438"/>
          </a:xfrm>
          <a:prstGeom prst="rect">
            <a:avLst/>
          </a:prstGeom>
          <a:solidFill>
            <a:schemeClr val="bg1"/>
          </a:solidFill>
          <a:ln w="9525">
            <a:solidFill>
              <a:schemeClr val="tx1"/>
            </a:solidFill>
          </a:ln>
        </p:spPr>
        <p:txBody>
          <a:bodyPr wrap="square" rtlCol="0">
            <a:spAutoFit/>
          </a:bodyPr>
          <a:lstStyle/>
          <a:p>
            <a:pPr algn="l"/>
            <a:r>
              <a:rPr lang="en-US" sz="1400" dirty="0" smtClean="0">
                <a:solidFill>
                  <a:srgbClr val="00B050"/>
                </a:solidFill>
              </a:rPr>
              <a:t>P-Fuel 1.2 Bar </a:t>
            </a:r>
            <a:endParaRPr lang="en-US" sz="1400" dirty="0" smtClean="0">
              <a:solidFill>
                <a:srgbClr val="00B050"/>
              </a:solidFill>
            </a:endParaRPr>
          </a:p>
          <a:p>
            <a:pPr algn="l"/>
            <a:r>
              <a:rPr lang="en-US" sz="1400" dirty="0" smtClean="0">
                <a:solidFill>
                  <a:srgbClr val="00B050"/>
                </a:solidFill>
              </a:rPr>
              <a:t>P-</a:t>
            </a:r>
            <a:r>
              <a:rPr lang="en-US" sz="1400" dirty="0" err="1" smtClean="0">
                <a:solidFill>
                  <a:srgbClr val="00B050"/>
                </a:solidFill>
              </a:rPr>
              <a:t>Railfuel</a:t>
            </a:r>
            <a:r>
              <a:rPr lang="en-US" sz="1400" dirty="0" smtClean="0">
                <a:solidFill>
                  <a:srgbClr val="00B050"/>
                </a:solidFill>
              </a:rPr>
              <a:t> </a:t>
            </a:r>
            <a:r>
              <a:rPr lang="en-US" sz="1400" dirty="0" smtClean="0">
                <a:solidFill>
                  <a:srgbClr val="00B050"/>
                </a:solidFill>
              </a:rPr>
              <a:t>Demand = 605</a:t>
            </a:r>
          </a:p>
          <a:p>
            <a:pPr algn="l"/>
            <a:r>
              <a:rPr lang="en-US" sz="1400" dirty="0" smtClean="0">
                <a:solidFill>
                  <a:srgbClr val="00B050"/>
                </a:solidFill>
              </a:rPr>
              <a:t>P-HD (common rail) 206 </a:t>
            </a:r>
            <a:endParaRPr lang="en-US" sz="1400" dirty="0" smtClean="0">
              <a:solidFill>
                <a:srgbClr val="00B050"/>
              </a:solidFill>
            </a:endParaRPr>
          </a:p>
          <a:p>
            <a:pPr algn="l"/>
            <a:r>
              <a:rPr lang="en-US" sz="1400" dirty="0" smtClean="0">
                <a:solidFill>
                  <a:srgbClr val="00B050"/>
                </a:solidFill>
              </a:rPr>
              <a:t>Engine </a:t>
            </a:r>
            <a:r>
              <a:rPr lang="en-US" sz="1400" dirty="0" smtClean="0">
                <a:solidFill>
                  <a:srgbClr val="00B050"/>
                </a:solidFill>
              </a:rPr>
              <a:t>Speed ECU = 131 RPM </a:t>
            </a:r>
            <a:endParaRPr lang="en-US" sz="1400" dirty="0">
              <a:solidFill>
                <a:srgbClr val="00B050"/>
              </a:solidFill>
            </a:endParaRPr>
          </a:p>
          <a:p>
            <a:pPr algn="l"/>
            <a:r>
              <a:rPr lang="en-US" sz="1400" dirty="0" smtClean="0">
                <a:solidFill>
                  <a:srgbClr val="00B050"/>
                </a:solidFill>
              </a:rPr>
              <a:t>Stop </a:t>
            </a:r>
            <a:r>
              <a:rPr lang="en-US" sz="1400" dirty="0" smtClean="0">
                <a:solidFill>
                  <a:srgbClr val="00B050"/>
                </a:solidFill>
              </a:rPr>
              <a:t>Activated = 0</a:t>
            </a:r>
          </a:p>
          <a:p>
            <a:endParaRPr lang="en-US" sz="1400" dirty="0"/>
          </a:p>
        </p:txBody>
      </p:sp>
      <p:sp>
        <p:nvSpPr>
          <p:cNvPr id="4" name="TextBox 3"/>
          <p:cNvSpPr txBox="1"/>
          <p:nvPr/>
        </p:nvSpPr>
        <p:spPr>
          <a:xfrm>
            <a:off x="2093025" y="697468"/>
            <a:ext cx="5181600" cy="369332"/>
          </a:xfrm>
          <a:prstGeom prst="rect">
            <a:avLst/>
          </a:prstGeom>
          <a:solidFill>
            <a:schemeClr val="bg1"/>
          </a:solidFill>
          <a:ln w="9525">
            <a:solidFill>
              <a:schemeClr val="tx1"/>
            </a:solidFill>
          </a:ln>
        </p:spPr>
        <p:txBody>
          <a:bodyPr wrap="square" rtlCol="0">
            <a:spAutoFit/>
          </a:bodyPr>
          <a:lstStyle/>
          <a:p>
            <a:r>
              <a:rPr lang="en-US" b="1" dirty="0" smtClean="0"/>
              <a:t>Example #1	No start</a:t>
            </a:r>
            <a:endParaRPr lang="en-US" b="1" dirty="0"/>
          </a:p>
        </p:txBody>
      </p:sp>
      <p:sp>
        <p:nvSpPr>
          <p:cNvPr id="5" name="TextBox 4"/>
          <p:cNvSpPr txBox="1"/>
          <p:nvPr/>
        </p:nvSpPr>
        <p:spPr>
          <a:xfrm>
            <a:off x="4800600" y="6096000"/>
            <a:ext cx="3581400" cy="369332"/>
          </a:xfrm>
          <a:prstGeom prst="rect">
            <a:avLst/>
          </a:prstGeom>
          <a:solidFill>
            <a:schemeClr val="bg1"/>
          </a:solidFill>
          <a:ln w="19050">
            <a:solidFill>
              <a:schemeClr val="tx1"/>
            </a:solidFill>
          </a:ln>
        </p:spPr>
        <p:txBody>
          <a:bodyPr wrap="square" rtlCol="0">
            <a:spAutoFit/>
          </a:bodyPr>
          <a:lstStyle/>
          <a:p>
            <a:r>
              <a:rPr lang="en-US" dirty="0" smtClean="0"/>
              <a:t>Root cause: Failed HP Fuel Pump</a:t>
            </a:r>
            <a:endParaRPr lang="en-US" dirty="0"/>
          </a:p>
        </p:txBody>
      </p:sp>
    </p:spTree>
    <p:extLst>
      <p:ext uri="{BB962C8B-B14F-4D97-AF65-F5344CB8AC3E}">
        <p14:creationId xmlns:p14="http://schemas.microsoft.com/office/powerpoint/2010/main" val="713079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7748" y="1026757"/>
            <a:ext cx="7968503" cy="5635877"/>
          </a:xfrm>
          <a:prstGeom prst="rect">
            <a:avLst/>
          </a:prstGeom>
        </p:spPr>
      </p:pic>
      <p:sp>
        <p:nvSpPr>
          <p:cNvPr id="3" name="TextBox 2"/>
          <p:cNvSpPr txBox="1"/>
          <p:nvPr/>
        </p:nvSpPr>
        <p:spPr>
          <a:xfrm>
            <a:off x="4683824" y="1219200"/>
            <a:ext cx="3926775" cy="1600438"/>
          </a:xfrm>
          <a:prstGeom prst="rect">
            <a:avLst/>
          </a:prstGeom>
          <a:solidFill>
            <a:schemeClr val="bg1"/>
          </a:solidFill>
          <a:ln w="9525">
            <a:solidFill>
              <a:schemeClr val="tx1"/>
            </a:solidFill>
          </a:ln>
        </p:spPr>
        <p:txBody>
          <a:bodyPr wrap="square" rtlCol="0">
            <a:spAutoFit/>
          </a:bodyPr>
          <a:lstStyle/>
          <a:p>
            <a:pPr algn="l"/>
            <a:r>
              <a:rPr lang="en-US" sz="1400" dirty="0" smtClean="0">
                <a:solidFill>
                  <a:srgbClr val="00B050"/>
                </a:solidFill>
              </a:rPr>
              <a:t>P-Fuel 1.2 Bar (OK for start)</a:t>
            </a:r>
          </a:p>
          <a:p>
            <a:pPr algn="l"/>
            <a:r>
              <a:rPr lang="en-US" sz="1400" dirty="0" smtClean="0">
                <a:solidFill>
                  <a:srgbClr val="00B050"/>
                </a:solidFill>
              </a:rPr>
              <a:t>P-Railfuel Demand = 605</a:t>
            </a:r>
          </a:p>
          <a:p>
            <a:pPr algn="l"/>
            <a:r>
              <a:rPr lang="en-US" sz="1400" dirty="0" smtClean="0">
                <a:solidFill>
                  <a:srgbClr val="FF0000"/>
                </a:solidFill>
              </a:rPr>
              <a:t>P-HD (common rail) 206 (NG, Under 300bar)</a:t>
            </a:r>
          </a:p>
          <a:p>
            <a:pPr algn="l"/>
            <a:r>
              <a:rPr lang="en-US" sz="1400" dirty="0" smtClean="0">
                <a:solidFill>
                  <a:srgbClr val="00B050"/>
                </a:solidFill>
              </a:rPr>
              <a:t>Engine Speed ECU = 131 RPM (OK for start)</a:t>
            </a:r>
          </a:p>
          <a:p>
            <a:pPr algn="l"/>
            <a:r>
              <a:rPr lang="en-US" sz="1400" dirty="0" smtClean="0">
                <a:solidFill>
                  <a:srgbClr val="00B050"/>
                </a:solidFill>
              </a:rPr>
              <a:t>Stop Activated = 0</a:t>
            </a:r>
          </a:p>
          <a:p>
            <a:pPr algn="l"/>
            <a:endParaRPr lang="en-US" sz="1400" dirty="0"/>
          </a:p>
        </p:txBody>
      </p:sp>
      <p:sp>
        <p:nvSpPr>
          <p:cNvPr id="4" name="TextBox 3"/>
          <p:cNvSpPr txBox="1"/>
          <p:nvPr/>
        </p:nvSpPr>
        <p:spPr>
          <a:xfrm>
            <a:off x="2093025" y="697468"/>
            <a:ext cx="5181600" cy="369332"/>
          </a:xfrm>
          <a:prstGeom prst="rect">
            <a:avLst/>
          </a:prstGeom>
          <a:solidFill>
            <a:schemeClr val="bg1"/>
          </a:solidFill>
          <a:ln w="9525">
            <a:solidFill>
              <a:schemeClr val="tx1"/>
            </a:solidFill>
          </a:ln>
        </p:spPr>
        <p:txBody>
          <a:bodyPr wrap="square" rtlCol="0">
            <a:spAutoFit/>
          </a:bodyPr>
          <a:lstStyle/>
          <a:p>
            <a:r>
              <a:rPr lang="en-US" b="1" dirty="0" smtClean="0"/>
              <a:t>Example #1	No start</a:t>
            </a:r>
            <a:endParaRPr lang="en-US" b="1" dirty="0"/>
          </a:p>
        </p:txBody>
      </p:sp>
      <p:sp>
        <p:nvSpPr>
          <p:cNvPr id="5" name="TextBox 4"/>
          <p:cNvSpPr txBox="1"/>
          <p:nvPr/>
        </p:nvSpPr>
        <p:spPr>
          <a:xfrm>
            <a:off x="4800600" y="6096000"/>
            <a:ext cx="3581400" cy="369332"/>
          </a:xfrm>
          <a:prstGeom prst="rect">
            <a:avLst/>
          </a:prstGeom>
          <a:solidFill>
            <a:schemeClr val="bg1"/>
          </a:solidFill>
          <a:ln w="19050">
            <a:solidFill>
              <a:schemeClr val="tx1"/>
            </a:solidFill>
          </a:ln>
        </p:spPr>
        <p:txBody>
          <a:bodyPr wrap="square" rtlCol="0">
            <a:spAutoFit/>
          </a:bodyPr>
          <a:lstStyle/>
          <a:p>
            <a:r>
              <a:rPr lang="en-US" dirty="0" smtClean="0"/>
              <a:t>Root cause: Failed HP Fuel Pump</a:t>
            </a:r>
            <a:endParaRPr lang="en-US" dirty="0"/>
          </a:p>
        </p:txBody>
      </p:sp>
    </p:spTree>
    <p:extLst>
      <p:ext uri="{BB962C8B-B14F-4D97-AF65-F5344CB8AC3E}">
        <p14:creationId xmlns:p14="http://schemas.microsoft.com/office/powerpoint/2010/main" val="1455362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747" y="1026757"/>
            <a:ext cx="7968504" cy="5635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401879" y="1066800"/>
            <a:ext cx="4038600" cy="1852815"/>
          </a:xfrm>
          <a:prstGeom prst="rect">
            <a:avLst/>
          </a:prstGeom>
          <a:solidFill>
            <a:schemeClr val="bg1"/>
          </a:solidFill>
          <a:ln w="9525">
            <a:solidFill>
              <a:schemeClr val="tx1"/>
            </a:solidFill>
          </a:ln>
        </p:spPr>
        <p:txBody>
          <a:bodyPr wrap="square" rtlCol="0">
            <a:spAutoFit/>
          </a:bodyPr>
          <a:lstStyle/>
          <a:p>
            <a:pPr algn="l"/>
            <a:r>
              <a:rPr lang="en-US" sz="1400" dirty="0" smtClean="0">
                <a:solidFill>
                  <a:srgbClr val="00B050"/>
                </a:solidFill>
              </a:rPr>
              <a:t>P-Fuel 1.2 Bar </a:t>
            </a:r>
            <a:endParaRPr lang="en-US" sz="1400" dirty="0" smtClean="0">
              <a:solidFill>
                <a:srgbClr val="00B050"/>
              </a:solidFill>
            </a:endParaRPr>
          </a:p>
          <a:p>
            <a:pPr algn="l"/>
            <a:r>
              <a:rPr lang="en-US" sz="1400" dirty="0" smtClean="0">
                <a:solidFill>
                  <a:srgbClr val="00B050"/>
                </a:solidFill>
              </a:rPr>
              <a:t>P-</a:t>
            </a:r>
            <a:r>
              <a:rPr lang="en-US" sz="1400" dirty="0" err="1" smtClean="0">
                <a:solidFill>
                  <a:srgbClr val="00B050"/>
                </a:solidFill>
              </a:rPr>
              <a:t>Railfuel</a:t>
            </a:r>
            <a:r>
              <a:rPr lang="en-US" sz="1400" dirty="0" smtClean="0">
                <a:solidFill>
                  <a:srgbClr val="00B050"/>
                </a:solidFill>
              </a:rPr>
              <a:t> </a:t>
            </a:r>
            <a:r>
              <a:rPr lang="en-US" sz="1400" dirty="0" smtClean="0">
                <a:solidFill>
                  <a:srgbClr val="00B050"/>
                </a:solidFill>
              </a:rPr>
              <a:t>Demand = 601</a:t>
            </a:r>
          </a:p>
          <a:p>
            <a:pPr algn="l"/>
            <a:r>
              <a:rPr lang="en-US" sz="1400" dirty="0" smtClean="0">
                <a:solidFill>
                  <a:srgbClr val="00B050"/>
                </a:solidFill>
              </a:rPr>
              <a:t>P-HD (common rail) =1 for 5 seconds then jumps to 300. </a:t>
            </a:r>
            <a:endParaRPr lang="en-US" sz="1400" dirty="0" smtClean="0">
              <a:solidFill>
                <a:srgbClr val="00B050"/>
              </a:solidFill>
            </a:endParaRPr>
          </a:p>
          <a:p>
            <a:pPr algn="l"/>
            <a:r>
              <a:rPr lang="en-US" sz="1400" dirty="0" smtClean="0">
                <a:solidFill>
                  <a:srgbClr val="00B050"/>
                </a:solidFill>
              </a:rPr>
              <a:t>Engine </a:t>
            </a:r>
            <a:r>
              <a:rPr lang="en-US" sz="1400" dirty="0" smtClean="0">
                <a:solidFill>
                  <a:srgbClr val="00B050"/>
                </a:solidFill>
              </a:rPr>
              <a:t>Speed ECU = 131 RPM </a:t>
            </a:r>
            <a:endParaRPr lang="en-US" sz="1400" dirty="0" smtClean="0">
              <a:solidFill>
                <a:srgbClr val="00B050"/>
              </a:solidFill>
            </a:endParaRPr>
          </a:p>
          <a:p>
            <a:pPr algn="l"/>
            <a:r>
              <a:rPr lang="en-US" sz="1400" dirty="0" smtClean="0">
                <a:solidFill>
                  <a:srgbClr val="00B050"/>
                </a:solidFill>
              </a:rPr>
              <a:t>Stop </a:t>
            </a:r>
            <a:r>
              <a:rPr lang="en-US" sz="1400" dirty="0" smtClean="0">
                <a:solidFill>
                  <a:srgbClr val="00B050"/>
                </a:solidFill>
              </a:rPr>
              <a:t>Activated = 0</a:t>
            </a:r>
          </a:p>
          <a:p>
            <a:pPr algn="l"/>
            <a:r>
              <a:rPr lang="en-US" sz="1600" dirty="0" smtClean="0">
                <a:solidFill>
                  <a:srgbClr val="00B050"/>
                </a:solidFill>
              </a:rPr>
              <a:t>Voltage is </a:t>
            </a:r>
            <a:r>
              <a:rPr lang="en-US" sz="1600" dirty="0" smtClean="0">
                <a:solidFill>
                  <a:srgbClr val="00B050"/>
                </a:solidFill>
              </a:rPr>
              <a:t>low</a:t>
            </a:r>
          </a:p>
        </p:txBody>
      </p:sp>
      <p:sp>
        <p:nvSpPr>
          <p:cNvPr id="6" name="TextBox 5"/>
          <p:cNvSpPr txBox="1"/>
          <p:nvPr/>
        </p:nvSpPr>
        <p:spPr>
          <a:xfrm>
            <a:off x="2093025" y="697468"/>
            <a:ext cx="5181600" cy="369332"/>
          </a:xfrm>
          <a:prstGeom prst="rect">
            <a:avLst/>
          </a:prstGeom>
          <a:solidFill>
            <a:schemeClr val="bg1"/>
          </a:solidFill>
          <a:ln w="9525">
            <a:solidFill>
              <a:schemeClr val="tx1"/>
            </a:solidFill>
          </a:ln>
        </p:spPr>
        <p:txBody>
          <a:bodyPr wrap="square" rtlCol="0">
            <a:spAutoFit/>
          </a:bodyPr>
          <a:lstStyle/>
          <a:p>
            <a:r>
              <a:rPr lang="en-US" b="1" dirty="0" smtClean="0"/>
              <a:t>Example #2	Long Crank Time</a:t>
            </a:r>
            <a:endParaRPr lang="en-US" b="1" dirty="0"/>
          </a:p>
        </p:txBody>
      </p:sp>
      <p:sp>
        <p:nvSpPr>
          <p:cNvPr id="7" name="TextBox 6"/>
          <p:cNvSpPr txBox="1"/>
          <p:nvPr/>
        </p:nvSpPr>
        <p:spPr>
          <a:xfrm>
            <a:off x="4767943" y="5867400"/>
            <a:ext cx="3581400" cy="646331"/>
          </a:xfrm>
          <a:prstGeom prst="rect">
            <a:avLst/>
          </a:prstGeom>
          <a:solidFill>
            <a:schemeClr val="bg1"/>
          </a:solidFill>
          <a:ln w="19050">
            <a:solidFill>
              <a:schemeClr val="tx1"/>
            </a:solidFill>
          </a:ln>
        </p:spPr>
        <p:txBody>
          <a:bodyPr wrap="square" rtlCol="0">
            <a:spAutoFit/>
          </a:bodyPr>
          <a:lstStyle/>
          <a:p>
            <a:r>
              <a:rPr lang="en-US" dirty="0" smtClean="0"/>
              <a:t>Root cause:  HP fuel drains after shutdown. Result: long crank time.</a:t>
            </a:r>
            <a:endParaRPr lang="en-US" dirty="0"/>
          </a:p>
        </p:txBody>
      </p:sp>
    </p:spTree>
    <p:extLst>
      <p:ext uri="{BB962C8B-B14F-4D97-AF65-F5344CB8AC3E}">
        <p14:creationId xmlns:p14="http://schemas.microsoft.com/office/powerpoint/2010/main" val="28183213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5"/>
</p:tagLst>
</file>

<file path=ppt/theme/theme1.xml><?xml version="1.0" encoding="utf-8"?>
<a:theme xmlns:a="http://schemas.openxmlformats.org/drawingml/2006/main" name="Template for service presentations">
  <a:themeElements>
    <a:clrScheme name="Tognum">
      <a:dk1>
        <a:srgbClr val="000000"/>
      </a:dk1>
      <a:lt1>
        <a:srgbClr val="FFFFFF"/>
      </a:lt1>
      <a:dk2>
        <a:srgbClr val="4F4F4C"/>
      </a:dk2>
      <a:lt2>
        <a:srgbClr val="8F8F8C"/>
      </a:lt2>
      <a:accent1>
        <a:srgbClr val="002663"/>
      </a:accent1>
      <a:accent2>
        <a:srgbClr val="506B92"/>
      </a:accent2>
      <a:accent3>
        <a:srgbClr val="6A9900"/>
      </a:accent3>
      <a:accent4>
        <a:srgbClr val="92D400"/>
      </a:accent4>
      <a:accent5>
        <a:srgbClr val="700000"/>
      </a:accent5>
      <a:accent6>
        <a:srgbClr val="B00000"/>
      </a:accent6>
      <a:hlink>
        <a:srgbClr val="EFA014"/>
      </a:hlink>
      <a:folHlink>
        <a:srgbClr val="FFC513"/>
      </a:folHlink>
    </a:clrScheme>
    <a:fontScheme name="Excel Tognum">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 typeface="Arial" charset="0"/>
          <a:buNone/>
          <a:tabLst/>
          <a:defRPr kumimoji="0" lang="de-DE"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 typeface="Arial" charset="0"/>
          <a:buNone/>
          <a:tabLst/>
          <a:defRPr kumimoji="0" lang="de-DE" sz="1600" b="0" i="0" u="none" strike="noStrike" cap="none" normalizeH="0" baseline="0" smtClean="0">
            <a:ln>
              <a:noFill/>
            </a:ln>
            <a:solidFill>
              <a:schemeClr val="tx1"/>
            </a:solidFill>
            <a:effectLst/>
            <a:latin typeface="Arial" charset="0"/>
          </a:defRPr>
        </a:defPPr>
      </a:lstStyle>
    </a:lnDef>
  </a:objectDefaults>
  <a:extraClrSchemeLst>
    <a:extraClrScheme>
      <a:clrScheme name="Standarddesign 1">
        <a:dk1>
          <a:srgbClr val="000000"/>
        </a:dk1>
        <a:lt1>
          <a:srgbClr val="FFFFFF"/>
        </a:lt1>
        <a:dk2>
          <a:srgbClr val="8F8F8C"/>
        </a:dk2>
        <a:lt2>
          <a:srgbClr val="4F4F4E"/>
        </a:lt2>
        <a:accent1>
          <a:srgbClr val="002663"/>
        </a:accent1>
        <a:accent2>
          <a:srgbClr val="506B92"/>
        </a:accent2>
        <a:accent3>
          <a:srgbClr val="FFFFFF"/>
        </a:accent3>
        <a:accent4>
          <a:srgbClr val="000000"/>
        </a:accent4>
        <a:accent5>
          <a:srgbClr val="AAACB7"/>
        </a:accent5>
        <a:accent6>
          <a:srgbClr val="486084"/>
        </a:accent6>
        <a:hlink>
          <a:srgbClr val="6A9900"/>
        </a:hlink>
        <a:folHlink>
          <a:srgbClr val="92D4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8F8F8C"/>
      </a:dk2>
      <a:lt2>
        <a:srgbClr val="4F4F4E"/>
      </a:lt2>
      <a:accent1>
        <a:srgbClr val="002663"/>
      </a:accent1>
      <a:accent2>
        <a:srgbClr val="506B92"/>
      </a:accent2>
      <a:accent3>
        <a:srgbClr val="FFFFFF"/>
      </a:accent3>
      <a:accent4>
        <a:srgbClr val="000000"/>
      </a:accent4>
      <a:accent5>
        <a:srgbClr val="AAACB7"/>
      </a:accent5>
      <a:accent6>
        <a:srgbClr val="486084"/>
      </a:accent6>
      <a:hlink>
        <a:srgbClr val="6A9900"/>
      </a:hlink>
      <a:folHlink>
        <a:srgbClr val="92D4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for service presentations</Template>
  <TotalTime>0</TotalTime>
  <Words>952</Words>
  <Application>Microsoft Office PowerPoint</Application>
  <PresentationFormat>On-screen Show (4:3)</PresentationFormat>
  <Paragraphs>123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Template for service presentations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Tognum AG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Thema</dc:subject>
  <dc:creator>Matlock Adam, VCNI Tognum America Inc.</dc:creator>
  <dc:description>Master: 2009-12-07</dc:description>
  <cp:lastModifiedBy>Matlock Adam, VCNI Tognum America Inc.</cp:lastModifiedBy>
  <cp:revision>12</cp:revision>
  <dcterms:created xsi:type="dcterms:W3CDTF">2012-10-02T13:03:00Z</dcterms:created>
  <dcterms:modified xsi:type="dcterms:W3CDTF">2012-10-22T12:20:26Z</dcterms:modified>
</cp:coreProperties>
</file>