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17"/>
  </p:notesMasterIdLst>
  <p:handoutMasterIdLst>
    <p:handoutMasterId r:id="rId118"/>
  </p:handout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39" r:id="rId36"/>
    <p:sldId id="340" r:id="rId37"/>
    <p:sldId id="301" r:id="rId38"/>
    <p:sldId id="302" r:id="rId39"/>
    <p:sldId id="303" r:id="rId40"/>
    <p:sldId id="304" r:id="rId41"/>
    <p:sldId id="305" r:id="rId42"/>
    <p:sldId id="307" r:id="rId43"/>
    <p:sldId id="308" r:id="rId44"/>
    <p:sldId id="309" r:id="rId45"/>
    <p:sldId id="310" r:id="rId46"/>
    <p:sldId id="311" r:id="rId47"/>
    <p:sldId id="392" r:id="rId48"/>
    <p:sldId id="342" r:id="rId49"/>
    <p:sldId id="343" r:id="rId50"/>
    <p:sldId id="312" r:id="rId51"/>
    <p:sldId id="315" r:id="rId52"/>
    <p:sldId id="316" r:id="rId53"/>
    <p:sldId id="317" r:id="rId54"/>
    <p:sldId id="318" r:id="rId55"/>
    <p:sldId id="319" r:id="rId56"/>
    <p:sldId id="320" r:id="rId57"/>
    <p:sldId id="321" r:id="rId58"/>
    <p:sldId id="356" r:id="rId59"/>
    <p:sldId id="357" r:id="rId60"/>
    <p:sldId id="322" r:id="rId61"/>
    <p:sldId id="323" r:id="rId62"/>
    <p:sldId id="324" r:id="rId63"/>
    <p:sldId id="325" r:id="rId64"/>
    <p:sldId id="326" r:id="rId65"/>
    <p:sldId id="327" r:id="rId66"/>
    <p:sldId id="328" r:id="rId67"/>
    <p:sldId id="393" r:id="rId68"/>
    <p:sldId id="329" r:id="rId69"/>
    <p:sldId id="330" r:id="rId70"/>
    <p:sldId id="332" r:id="rId71"/>
    <p:sldId id="333" r:id="rId72"/>
    <p:sldId id="334" r:id="rId73"/>
    <p:sldId id="395" r:id="rId74"/>
    <p:sldId id="331" r:id="rId75"/>
    <p:sldId id="335" r:id="rId76"/>
    <p:sldId id="336" r:id="rId77"/>
    <p:sldId id="337" r:id="rId78"/>
    <p:sldId id="338" r:id="rId79"/>
    <p:sldId id="341" r:id="rId80"/>
    <p:sldId id="359" r:id="rId81"/>
    <p:sldId id="394" r:id="rId82"/>
    <p:sldId id="396" r:id="rId83"/>
    <p:sldId id="344" r:id="rId84"/>
    <p:sldId id="388" r:id="rId85"/>
    <p:sldId id="391" r:id="rId86"/>
    <p:sldId id="379" r:id="rId87"/>
    <p:sldId id="374" r:id="rId88"/>
    <p:sldId id="375" r:id="rId89"/>
    <p:sldId id="376" r:id="rId90"/>
    <p:sldId id="377" r:id="rId91"/>
    <p:sldId id="378" r:id="rId92"/>
    <p:sldId id="380" r:id="rId93"/>
    <p:sldId id="381" r:id="rId94"/>
    <p:sldId id="382" r:id="rId95"/>
    <p:sldId id="383" r:id="rId96"/>
    <p:sldId id="384" r:id="rId97"/>
    <p:sldId id="389" r:id="rId98"/>
    <p:sldId id="385" r:id="rId99"/>
    <p:sldId id="360" r:id="rId100"/>
    <p:sldId id="361" r:id="rId101"/>
    <p:sldId id="362" r:id="rId102"/>
    <p:sldId id="363" r:id="rId103"/>
    <p:sldId id="364" r:id="rId104"/>
    <p:sldId id="390" r:id="rId105"/>
    <p:sldId id="371" r:id="rId106"/>
    <p:sldId id="372" r:id="rId107"/>
    <p:sldId id="373" r:id="rId108"/>
    <p:sldId id="365" r:id="rId109"/>
    <p:sldId id="366" r:id="rId110"/>
    <p:sldId id="387" r:id="rId111"/>
    <p:sldId id="367" r:id="rId112"/>
    <p:sldId id="368" r:id="rId113"/>
    <p:sldId id="369" r:id="rId114"/>
    <p:sldId id="370" r:id="rId115"/>
    <p:sldId id="358" r:id="rId116"/>
  </p:sldIdLst>
  <p:sldSz cx="9144000" cy="6858000" type="screen4x3"/>
  <p:notesSz cx="6858000" cy="9144000"/>
  <p:custDataLst>
    <p:tags r:id="rId119"/>
  </p:custDataLst>
  <p:defaultTextStyle>
    <a:defPPr>
      <a:defRPr lang="de-DE"/>
    </a:defPPr>
    <a:lvl1pPr algn="ctr" rtl="0" fontAlgn="base">
      <a:spcBef>
        <a:spcPct val="20000"/>
      </a:spcBef>
      <a:spcAft>
        <a:spcPct val="0"/>
      </a:spcAft>
      <a:buFont typeface="Arial" charset="0"/>
      <a:defRPr sz="1600" kern="1200">
        <a:solidFill>
          <a:schemeClr val="tx1"/>
        </a:solidFill>
        <a:latin typeface="Arial" charset="0"/>
        <a:ea typeface="+mn-ea"/>
        <a:cs typeface="+mn-cs"/>
      </a:defRPr>
    </a:lvl1pPr>
    <a:lvl2pPr marL="457200" algn="ctr" rtl="0" fontAlgn="base">
      <a:spcBef>
        <a:spcPct val="20000"/>
      </a:spcBef>
      <a:spcAft>
        <a:spcPct val="0"/>
      </a:spcAft>
      <a:buFont typeface="Arial" charset="0"/>
      <a:defRPr sz="1600" kern="1200">
        <a:solidFill>
          <a:schemeClr val="tx1"/>
        </a:solidFill>
        <a:latin typeface="Arial" charset="0"/>
        <a:ea typeface="+mn-ea"/>
        <a:cs typeface="+mn-cs"/>
      </a:defRPr>
    </a:lvl2pPr>
    <a:lvl3pPr marL="914400" algn="ctr" rtl="0" fontAlgn="base">
      <a:spcBef>
        <a:spcPct val="20000"/>
      </a:spcBef>
      <a:spcAft>
        <a:spcPct val="0"/>
      </a:spcAft>
      <a:buFont typeface="Arial" charset="0"/>
      <a:defRPr sz="1600" kern="1200">
        <a:solidFill>
          <a:schemeClr val="tx1"/>
        </a:solidFill>
        <a:latin typeface="Arial" charset="0"/>
        <a:ea typeface="+mn-ea"/>
        <a:cs typeface="+mn-cs"/>
      </a:defRPr>
    </a:lvl3pPr>
    <a:lvl4pPr marL="1371600" algn="ctr" rtl="0" fontAlgn="base">
      <a:spcBef>
        <a:spcPct val="20000"/>
      </a:spcBef>
      <a:spcAft>
        <a:spcPct val="0"/>
      </a:spcAft>
      <a:buFont typeface="Arial" charset="0"/>
      <a:defRPr sz="1600" kern="1200">
        <a:solidFill>
          <a:schemeClr val="tx1"/>
        </a:solidFill>
        <a:latin typeface="Arial" charset="0"/>
        <a:ea typeface="+mn-ea"/>
        <a:cs typeface="+mn-cs"/>
      </a:defRPr>
    </a:lvl4pPr>
    <a:lvl5pPr marL="1828800" algn="ctr" rtl="0" fontAlgn="base">
      <a:spcBef>
        <a:spcPct val="20000"/>
      </a:spcBef>
      <a:spcAft>
        <a:spcPct val="0"/>
      </a:spcAft>
      <a:buFont typeface="Arial" charset="0"/>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F00"/>
    <a:srgbClr val="644A00"/>
    <a:srgbClr val="FFC50D"/>
    <a:srgbClr val="EFA014"/>
    <a:srgbClr val="B00000"/>
    <a:srgbClr val="6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8604" autoAdjust="0"/>
  </p:normalViewPr>
  <p:slideViewPr>
    <p:cSldViewPr showGuides="1">
      <p:cViewPr>
        <p:scale>
          <a:sx n="90" d="100"/>
          <a:sy n="90" d="100"/>
        </p:scale>
        <p:origin x="-72" y="654"/>
      </p:cViewPr>
      <p:guideLst>
        <p:guide orient="horz" pos="300"/>
        <p:guide orient="horz" pos="1162"/>
        <p:guide orient="horz" pos="3929"/>
        <p:guide pos="249"/>
        <p:guide pos="4558"/>
        <p:guide pos="4649"/>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590"/>
    </p:cViewPr>
  </p:sorterViewPr>
  <p:notesViewPr>
    <p:cSldViewPr showGuides="1">
      <p:cViewPr varScale="1">
        <p:scale>
          <a:sx n="54" d="100"/>
          <a:sy n="54" d="100"/>
        </p:scale>
        <p:origin x="-18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200"/>
            </a:lvl1pPr>
          </a:lstStyle>
          <a:p>
            <a:endParaRPr lang="en-US" dirty="0"/>
          </a:p>
        </p:txBody>
      </p:sp>
      <p:sp>
        <p:nvSpPr>
          <p:cNvPr id="358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en-US" dirty="0"/>
          </a:p>
        </p:txBody>
      </p:sp>
      <p:sp>
        <p:nvSpPr>
          <p:cNvPr id="358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FontTx/>
              <a:buNone/>
              <a:defRPr sz="1200"/>
            </a:lvl1pPr>
          </a:lstStyle>
          <a:p>
            <a:endParaRPr lang="en-US" dirty="0"/>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E2704CEB-3E25-4829-9010-C0093A1D433C}" type="slidenum">
              <a:rPr lang="en-US"/>
              <a:pPr/>
              <a:t>‹#›</a:t>
            </a:fld>
            <a:endParaRPr lang="en-US" dirty="0"/>
          </a:p>
        </p:txBody>
      </p:sp>
    </p:spTree>
    <p:extLst>
      <p:ext uri="{BB962C8B-B14F-4D97-AF65-F5344CB8AC3E}">
        <p14:creationId xmlns:p14="http://schemas.microsoft.com/office/powerpoint/2010/main" val="194289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200"/>
            </a:lvl1pPr>
          </a:lstStyle>
          <a:p>
            <a:endParaRPr lang="de-DE"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FontTx/>
              <a:buNone/>
              <a:defRPr sz="1200"/>
            </a:lvl1pPr>
          </a:lstStyle>
          <a:p>
            <a:endParaRPr lang="de-DE"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D556311D-1035-4773-8B3B-28AF417A42DA}" type="slidenum">
              <a:rPr lang="de-DE"/>
              <a:pPr/>
              <a:t>‹#›</a:t>
            </a:fld>
            <a:endParaRPr lang="de-DE" dirty="0"/>
          </a:p>
        </p:txBody>
      </p:sp>
    </p:spTree>
    <p:extLst>
      <p:ext uri="{BB962C8B-B14F-4D97-AF65-F5344CB8AC3E}">
        <p14:creationId xmlns:p14="http://schemas.microsoft.com/office/powerpoint/2010/main" val="90893150"/>
      </p:ext>
    </p:extLst>
  </p:cSld>
  <p:clrMap bg1="lt1" tx1="dk1" bg2="lt2" tx2="dk2" accent1="accent1" accent2="accent2" accent3="accent3" accent4="accent4" accent5="accent5" accent6="accent6" hlink="hlink" folHlink="folHlink"/>
  <p:notesStyle>
    <a:lvl1pPr algn="l" rtl="0" fontAlgn="base">
      <a:spcBef>
        <a:spcPct val="20000"/>
      </a:spcBef>
      <a:spcAft>
        <a:spcPct val="0"/>
      </a:spcAft>
      <a:defRPr sz="1600" kern="1200">
        <a:solidFill>
          <a:schemeClr val="tx1"/>
        </a:solidFill>
        <a:latin typeface="Arial" charset="0"/>
        <a:ea typeface="+mn-ea"/>
        <a:cs typeface="+mn-cs"/>
      </a:defRPr>
    </a:lvl1pPr>
    <a:lvl2pPr marL="271463" indent="-269875" algn="l" rtl="0" fontAlgn="base">
      <a:spcBef>
        <a:spcPct val="20000"/>
      </a:spcBef>
      <a:spcAft>
        <a:spcPct val="0"/>
      </a:spcAft>
      <a:buFont typeface="Arial" charset="0"/>
      <a:buChar char="–"/>
      <a:defRPr sz="1600" kern="1200">
        <a:solidFill>
          <a:schemeClr val="tx1"/>
        </a:solidFill>
        <a:latin typeface="Arial" charset="0"/>
        <a:ea typeface="+mn-ea"/>
        <a:cs typeface="+mn-cs"/>
      </a:defRPr>
    </a:lvl2pPr>
    <a:lvl3pPr marL="533400" indent="-260350" algn="l" rtl="0" fontAlgn="base">
      <a:spcBef>
        <a:spcPct val="20000"/>
      </a:spcBef>
      <a:spcAft>
        <a:spcPct val="0"/>
      </a:spcAft>
      <a:buFont typeface="Arial" charset="0"/>
      <a:buChar char="–"/>
      <a:defRPr sz="1600" kern="1200">
        <a:solidFill>
          <a:schemeClr val="tx1"/>
        </a:solidFill>
        <a:latin typeface="Arial" charset="0"/>
        <a:ea typeface="+mn-ea"/>
        <a:cs typeface="+mn-cs"/>
      </a:defRPr>
    </a:lvl3pPr>
    <a:lvl4pPr marL="804863" indent="-269875" algn="l" rtl="0" fontAlgn="base">
      <a:spcBef>
        <a:spcPct val="20000"/>
      </a:spcBef>
      <a:spcAft>
        <a:spcPct val="0"/>
      </a:spcAft>
      <a:buFont typeface="Arial" charset="0"/>
      <a:buChar char="–"/>
      <a:defRPr sz="1600" kern="1200">
        <a:solidFill>
          <a:schemeClr val="tx1"/>
        </a:solidFill>
        <a:latin typeface="Arial" charset="0"/>
        <a:ea typeface="+mn-ea"/>
        <a:cs typeface="+mn-cs"/>
      </a:defRPr>
    </a:lvl4pPr>
    <a:lvl5pPr marL="1074738" indent="-268288" algn="l" rtl="0" fontAlgn="base">
      <a:spcBef>
        <a:spcPct val="20000"/>
      </a:spcBef>
      <a:spcAft>
        <a:spcPct val="0"/>
      </a:spcAft>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311D-1035-4773-8B3B-28AF417A42DA}" type="slidenum">
              <a:rPr lang="de-DE" smtClean="0"/>
              <a:pPr/>
              <a:t>100</a:t>
            </a:fld>
            <a:endParaRPr lang="de-DE" dirty="0"/>
          </a:p>
        </p:txBody>
      </p:sp>
    </p:spTree>
    <p:extLst>
      <p:ext uri="{BB962C8B-B14F-4D97-AF65-F5344CB8AC3E}">
        <p14:creationId xmlns:p14="http://schemas.microsoft.com/office/powerpoint/2010/main" val="56456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245225"/>
            <a:ext cx="2133600" cy="476250"/>
          </a:xfrm>
          <a:prstGeom prst="rect">
            <a:avLst/>
          </a:prstGeom>
        </p:spPr>
        <p:txBody>
          <a:bodyPr/>
          <a:lstStyle>
            <a:lvl1pPr>
              <a:defRPr>
                <a:solidFill>
                  <a:schemeClr val="bg1"/>
                </a:solidFill>
              </a:defRPr>
            </a:lvl1pPr>
          </a:lstStyle>
          <a:p>
            <a:r>
              <a:rPr lang="en-US" smtClean="0"/>
              <a:t>October 2012</a:t>
            </a: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solidFill>
                  <a:schemeClr val="bg1"/>
                </a:solidFill>
              </a:defRPr>
            </a:lvl1pPr>
          </a:lstStyle>
          <a:p>
            <a:fld id="{725B62B1-0011-41B4-B0D4-0B99DB6B365B}" type="slidenum">
              <a:rPr lang="en-US" smtClean="0"/>
              <a:pPr/>
              <a:t>‹#›</a:t>
            </a:fld>
            <a:endParaRPr lang="en-US" dirty="0"/>
          </a:p>
        </p:txBody>
      </p:sp>
    </p:spTree>
    <p:extLst>
      <p:ext uri="{BB962C8B-B14F-4D97-AF65-F5344CB8AC3E}">
        <p14:creationId xmlns:p14="http://schemas.microsoft.com/office/powerpoint/2010/main" val="979253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47" name="Picture 23" descr="2008-07-15_Inha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08820"/>
            <a:ext cx="9144000" cy="573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4" descr="2008-07-15_Tite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581"/>
            <a:ext cx="9144000" cy="2778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gray">
          <a:xfrm>
            <a:off x="152400" y="914401"/>
            <a:ext cx="8763000" cy="5467350"/>
          </a:xfrm>
          <a:prstGeom prst="rect">
            <a:avLst/>
          </a:prstGeom>
          <a:solidFill>
            <a:schemeClr val="accent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dirty="0"/>
          </a:p>
        </p:txBody>
      </p:sp>
      <p:sp>
        <p:nvSpPr>
          <p:cNvPr id="12" name="Rectangle 2"/>
          <p:cNvSpPr txBox="1">
            <a:spLocks noChangeArrowheads="1"/>
          </p:cNvSpPr>
          <p:nvPr/>
        </p:nvSpPr>
        <p:spPr>
          <a:xfrm>
            <a:off x="304800" y="17721"/>
            <a:ext cx="6840537" cy="668079"/>
          </a:xfrm>
          <a:prstGeom prst="rect">
            <a:avLst/>
          </a:prstGeom>
        </p:spPr>
        <p:txBody>
          <a:bodyPr anchor="b">
            <a:scene3d>
              <a:camera prst="orthographicFront"/>
              <a:lightRig rig="threePt" dir="t"/>
            </a:scene3d>
            <a:sp3d extrusionH="57150">
              <a:bevelT w="38100" h="38100"/>
            </a:sp3d>
          </a:bodyPr>
          <a:lstStyle>
            <a:lvl1pPr algn="l" rtl="0" eaLnBrk="1" fontAlgn="base" hangingPunct="1">
              <a:spcBef>
                <a:spcPct val="0"/>
              </a:spcBef>
              <a:spcAft>
                <a:spcPct val="0"/>
              </a:spcAft>
              <a:defRPr sz="3200" b="1" cap="none" spc="0" baseline="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r>
              <a:rPr lang="en-US" dirty="0" smtClean="0"/>
              <a:t>Tognum America Service</a:t>
            </a:r>
            <a:endParaRPr lang="de-DE" dirty="0" smtClean="0"/>
          </a:p>
        </p:txBody>
      </p:sp>
    </p:spTree>
    <p:extLst>
      <p:ext uri="{BB962C8B-B14F-4D97-AF65-F5344CB8AC3E}">
        <p14:creationId xmlns:p14="http://schemas.microsoft.com/office/powerpoint/2010/main" val="1824508160"/>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p:titleStyle>
    <p:bodyStyle>
      <a:lvl1pPr algn="l" rtl="0" eaLnBrk="1" fontAlgn="base" hangingPunct="1">
        <a:spcBef>
          <a:spcPct val="20000"/>
        </a:spcBef>
        <a:spcAft>
          <a:spcPct val="0"/>
        </a:spcAft>
        <a:tabLst>
          <a:tab pos="266700" algn="l"/>
        </a:tabLst>
        <a:defRPr sz="1600">
          <a:solidFill>
            <a:schemeClr val="tx1"/>
          </a:solidFill>
          <a:latin typeface="+mn-lt"/>
          <a:ea typeface="+mn-ea"/>
          <a:cs typeface="+mn-cs"/>
        </a:defRPr>
      </a:lvl1pPr>
      <a:lvl2pPr marL="271463" indent="-269875" algn="l" rtl="0" eaLnBrk="1" fontAlgn="base" hangingPunct="1">
        <a:spcBef>
          <a:spcPct val="20000"/>
        </a:spcBef>
        <a:spcAft>
          <a:spcPct val="0"/>
        </a:spcAft>
        <a:buFont typeface="Arial" charset="0"/>
        <a:buChar char="–"/>
        <a:tabLst>
          <a:tab pos="266700" algn="l"/>
        </a:tabLst>
        <a:defRPr sz="1600">
          <a:solidFill>
            <a:schemeClr val="tx1"/>
          </a:solidFill>
          <a:latin typeface="+mn-lt"/>
        </a:defRPr>
      </a:lvl2pPr>
      <a:lvl3pPr marL="533400" indent="-260350" algn="l" rtl="0" eaLnBrk="1" fontAlgn="base" hangingPunct="1">
        <a:spcBef>
          <a:spcPct val="20000"/>
        </a:spcBef>
        <a:spcAft>
          <a:spcPct val="0"/>
        </a:spcAft>
        <a:buFont typeface="Arial" charset="0"/>
        <a:buChar char="–"/>
        <a:tabLst>
          <a:tab pos="266700" algn="l"/>
        </a:tabLst>
        <a:defRPr sz="1600">
          <a:solidFill>
            <a:schemeClr val="tx1"/>
          </a:solidFill>
          <a:latin typeface="+mn-lt"/>
        </a:defRPr>
      </a:lvl3pPr>
      <a:lvl4pPr marL="804863" indent="-269875" algn="l" rtl="0" eaLnBrk="1" fontAlgn="base" hangingPunct="1">
        <a:spcBef>
          <a:spcPct val="20000"/>
        </a:spcBef>
        <a:spcAft>
          <a:spcPct val="0"/>
        </a:spcAft>
        <a:buFont typeface="Arial" charset="0"/>
        <a:buChar char="–"/>
        <a:tabLst>
          <a:tab pos="266700" algn="l"/>
        </a:tabLst>
        <a:defRPr sz="1600">
          <a:solidFill>
            <a:schemeClr val="tx1"/>
          </a:solidFill>
          <a:latin typeface="+mn-lt"/>
        </a:defRPr>
      </a:lvl4pPr>
      <a:lvl5pPr marL="1074738" indent="-268288" algn="l" rtl="0" eaLnBrk="1" fontAlgn="base" hangingPunct="1">
        <a:spcBef>
          <a:spcPct val="20000"/>
        </a:spcBef>
        <a:spcAft>
          <a:spcPct val="0"/>
        </a:spcAft>
        <a:buFont typeface="Arial" charset="0"/>
        <a:buChar char="–"/>
        <a:tabLst>
          <a:tab pos="266700" algn="l"/>
        </a:tabLst>
        <a:defRPr sz="1600">
          <a:solidFill>
            <a:schemeClr val="tx1"/>
          </a:solidFill>
          <a:latin typeface="+mn-lt"/>
        </a:defRPr>
      </a:lvl5pPr>
      <a:lvl6pPr marL="1531938" indent="-268288" algn="l" rtl="0" eaLnBrk="1" fontAlgn="base" hangingPunct="1">
        <a:spcBef>
          <a:spcPct val="20000"/>
        </a:spcBef>
        <a:spcAft>
          <a:spcPct val="0"/>
        </a:spcAft>
        <a:buFont typeface="Arial" charset="0"/>
        <a:buChar char="–"/>
        <a:tabLst>
          <a:tab pos="266700" algn="l"/>
        </a:tabLst>
        <a:defRPr sz="1600">
          <a:solidFill>
            <a:schemeClr val="tx1"/>
          </a:solidFill>
          <a:latin typeface="+mn-lt"/>
        </a:defRPr>
      </a:lvl6pPr>
      <a:lvl7pPr marL="1989138" indent="-268288" algn="l" rtl="0" eaLnBrk="1" fontAlgn="base" hangingPunct="1">
        <a:spcBef>
          <a:spcPct val="20000"/>
        </a:spcBef>
        <a:spcAft>
          <a:spcPct val="0"/>
        </a:spcAft>
        <a:buFont typeface="Arial" charset="0"/>
        <a:buChar char="–"/>
        <a:tabLst>
          <a:tab pos="266700" algn="l"/>
        </a:tabLst>
        <a:defRPr sz="1600">
          <a:solidFill>
            <a:schemeClr val="tx1"/>
          </a:solidFill>
          <a:latin typeface="+mn-lt"/>
        </a:defRPr>
      </a:lvl7pPr>
      <a:lvl8pPr marL="2446338" indent="-268288" algn="l" rtl="0" eaLnBrk="1" fontAlgn="base" hangingPunct="1">
        <a:spcBef>
          <a:spcPct val="20000"/>
        </a:spcBef>
        <a:spcAft>
          <a:spcPct val="0"/>
        </a:spcAft>
        <a:buFont typeface="Arial" charset="0"/>
        <a:buChar char="–"/>
        <a:tabLst>
          <a:tab pos="266700" algn="l"/>
        </a:tabLst>
        <a:defRPr sz="1600">
          <a:solidFill>
            <a:schemeClr val="tx1"/>
          </a:solidFill>
          <a:latin typeface="+mn-lt"/>
        </a:defRPr>
      </a:lvl8pPr>
      <a:lvl9pPr marL="2903538" indent="-268288" algn="l" rtl="0" eaLnBrk="1" fontAlgn="base" hangingPunct="1">
        <a:spcBef>
          <a:spcPct val="20000"/>
        </a:spcBef>
        <a:spcAft>
          <a:spcPct val="0"/>
        </a:spcAft>
        <a:buFont typeface="Arial" charset="0"/>
        <a:buChar char="–"/>
        <a:tabLst>
          <a:tab pos="26670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81000" y="2057400"/>
            <a:ext cx="83820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bg1"/>
                </a:solidFill>
              </a:rPr>
              <a:t>Welcome to MTU electronics informational meeting.</a:t>
            </a:r>
          </a:p>
          <a:p>
            <a:pPr>
              <a:lnSpc>
                <a:spcPct val="75000"/>
              </a:lnSpc>
              <a:spcBef>
                <a:spcPct val="50000"/>
              </a:spcBef>
            </a:pPr>
            <a:r>
              <a:rPr lang="en-US" sz="1800" dirty="0">
                <a:solidFill>
                  <a:schemeClr val="bg1"/>
                </a:solidFill>
              </a:rPr>
              <a:t>We will cover:</a:t>
            </a:r>
          </a:p>
          <a:p>
            <a:pPr>
              <a:lnSpc>
                <a:spcPct val="75000"/>
              </a:lnSpc>
              <a:spcBef>
                <a:spcPct val="50000"/>
              </a:spcBef>
            </a:pPr>
            <a:r>
              <a:rPr lang="en-US" sz="1800" dirty="0" smtClean="0">
                <a:solidFill>
                  <a:schemeClr val="bg1"/>
                </a:solidFill>
              </a:rPr>
              <a:t>Explanation </a:t>
            </a:r>
            <a:r>
              <a:rPr lang="en-US" sz="1800" dirty="0">
                <a:solidFill>
                  <a:schemeClr val="bg1"/>
                </a:solidFill>
              </a:rPr>
              <a:t>of calibrations and software.</a:t>
            </a:r>
          </a:p>
          <a:p>
            <a:pPr>
              <a:lnSpc>
                <a:spcPct val="75000"/>
              </a:lnSpc>
              <a:spcBef>
                <a:spcPct val="50000"/>
              </a:spcBef>
            </a:pPr>
            <a:r>
              <a:rPr lang="en-US" sz="1800" dirty="0">
                <a:solidFill>
                  <a:schemeClr val="bg1"/>
                </a:solidFill>
              </a:rPr>
              <a:t>How calibrations are made.</a:t>
            </a:r>
          </a:p>
          <a:p>
            <a:pPr>
              <a:lnSpc>
                <a:spcPct val="75000"/>
              </a:lnSpc>
              <a:spcBef>
                <a:spcPct val="50000"/>
              </a:spcBef>
            </a:pPr>
            <a:r>
              <a:rPr lang="en-US" sz="1800" dirty="0">
                <a:solidFill>
                  <a:schemeClr val="bg1"/>
                </a:solidFill>
              </a:rPr>
              <a:t>Connecting to the ECU</a:t>
            </a:r>
          </a:p>
          <a:p>
            <a:pPr>
              <a:lnSpc>
                <a:spcPct val="75000"/>
              </a:lnSpc>
              <a:spcBef>
                <a:spcPct val="50000"/>
              </a:spcBef>
            </a:pPr>
            <a:r>
              <a:rPr lang="en-US" sz="1800" dirty="0">
                <a:solidFill>
                  <a:schemeClr val="bg1"/>
                </a:solidFill>
              </a:rPr>
              <a:t>ECU input and outputs</a:t>
            </a:r>
          </a:p>
          <a:p>
            <a:pPr>
              <a:lnSpc>
                <a:spcPct val="75000"/>
              </a:lnSpc>
              <a:spcBef>
                <a:spcPct val="50000"/>
              </a:spcBef>
            </a:pPr>
            <a:r>
              <a:rPr lang="en-US" sz="1800" dirty="0">
                <a:solidFill>
                  <a:schemeClr val="bg1"/>
                </a:solidFill>
              </a:rPr>
              <a:t>Fault Logs</a:t>
            </a:r>
          </a:p>
          <a:p>
            <a:pPr>
              <a:lnSpc>
                <a:spcPct val="75000"/>
              </a:lnSpc>
              <a:spcBef>
                <a:spcPct val="50000"/>
              </a:spcBef>
            </a:pPr>
            <a:r>
              <a:rPr lang="en-US" sz="1800" dirty="0">
                <a:solidFill>
                  <a:schemeClr val="bg1"/>
                </a:solidFill>
              </a:rPr>
              <a:t>Recording Data</a:t>
            </a:r>
          </a:p>
          <a:p>
            <a:pPr>
              <a:lnSpc>
                <a:spcPct val="75000"/>
              </a:lnSpc>
              <a:spcBef>
                <a:spcPct val="50000"/>
              </a:spcBef>
            </a:pPr>
            <a:r>
              <a:rPr lang="en-US" sz="1800" dirty="0">
                <a:solidFill>
                  <a:schemeClr val="bg1"/>
                </a:solidFill>
              </a:rPr>
              <a:t>Upload and download from the </a:t>
            </a:r>
            <a:r>
              <a:rPr lang="en-US" sz="1800" dirty="0" smtClean="0">
                <a:solidFill>
                  <a:schemeClr val="bg1"/>
                </a:solidFill>
              </a:rPr>
              <a:t>server</a:t>
            </a:r>
          </a:p>
          <a:p>
            <a:pPr>
              <a:lnSpc>
                <a:spcPct val="75000"/>
              </a:lnSpc>
              <a:spcBef>
                <a:spcPct val="50000"/>
              </a:spcBef>
            </a:pPr>
            <a:r>
              <a:rPr lang="en-US" sz="1800" dirty="0" smtClean="0">
                <a:solidFill>
                  <a:schemeClr val="bg1"/>
                </a:solidFill>
              </a:rPr>
              <a:t>SAM CF cards</a:t>
            </a:r>
          </a:p>
          <a:p>
            <a:pPr>
              <a:lnSpc>
                <a:spcPct val="75000"/>
              </a:lnSpc>
              <a:spcBef>
                <a:spcPct val="50000"/>
              </a:spcBef>
            </a:pPr>
            <a:r>
              <a:rPr lang="en-US" sz="1800" dirty="0" smtClean="0">
                <a:solidFill>
                  <a:schemeClr val="bg1"/>
                </a:solidFill>
              </a:rPr>
              <a:t>CF card programming</a:t>
            </a:r>
            <a:endParaRPr lang="en-US" sz="1800" dirty="0"/>
          </a:p>
          <a:p>
            <a:pPr>
              <a:lnSpc>
                <a:spcPct val="75000"/>
              </a:lnSpc>
              <a:spcBef>
                <a:spcPct val="50000"/>
              </a:spcBef>
            </a:pPr>
            <a:endParaRPr lang="en-US" sz="1800" dirty="0"/>
          </a:p>
        </p:txBody>
      </p:sp>
      <p:sp>
        <p:nvSpPr>
          <p:cNvPr id="5" name="Rectangle 2"/>
          <p:cNvSpPr txBox="1">
            <a:spLocks noChangeArrowheads="1"/>
          </p:cNvSpPr>
          <p:nvPr/>
        </p:nvSpPr>
        <p:spPr>
          <a:xfrm>
            <a:off x="381000" y="1174012"/>
            <a:ext cx="8229600" cy="114300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4000" b="1" dirty="0" smtClean="0">
                <a:solidFill>
                  <a:schemeClr val="bg1"/>
                </a:solidFill>
              </a:rPr>
              <a:t>MTU Electronics</a:t>
            </a:r>
            <a:endParaRPr lang="en-US" sz="4000" b="1"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1</a:t>
            </a:fld>
            <a:endParaRPr lang="en-US" dirty="0"/>
          </a:p>
        </p:txBody>
      </p:sp>
    </p:spTree>
    <p:extLst>
      <p:ext uri="{BB962C8B-B14F-4D97-AF65-F5344CB8AC3E}">
        <p14:creationId xmlns:p14="http://schemas.microsoft.com/office/powerpoint/2010/main" val="1176000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81000" y="1905000"/>
            <a:ext cx="7620000" cy="515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chemeClr val="bg1"/>
                </a:solidFill>
              </a:rPr>
              <a:t>All engines are first calibrated to run well at the emissions testing conditions. This work is done on an engine dyno.</a:t>
            </a:r>
          </a:p>
          <a:p>
            <a:endParaRPr lang="en-US" sz="2400" dirty="0">
              <a:solidFill>
                <a:schemeClr val="bg1"/>
              </a:solidFill>
            </a:endParaRPr>
          </a:p>
          <a:p>
            <a:r>
              <a:rPr lang="en-US" sz="2400" dirty="0">
                <a:solidFill>
                  <a:schemeClr val="bg1"/>
                </a:solidFill>
              </a:rPr>
              <a:t>25C Air temp</a:t>
            </a:r>
          </a:p>
          <a:p>
            <a:r>
              <a:rPr lang="en-US" sz="2400" dirty="0">
                <a:solidFill>
                  <a:schemeClr val="bg1"/>
                </a:solidFill>
              </a:rPr>
              <a:t>Sea level </a:t>
            </a:r>
          </a:p>
          <a:p>
            <a:r>
              <a:rPr lang="en-US" sz="2400" dirty="0">
                <a:solidFill>
                  <a:schemeClr val="bg1"/>
                </a:solidFill>
              </a:rPr>
              <a:t>Warm Coolant </a:t>
            </a:r>
          </a:p>
          <a:p>
            <a:endParaRPr lang="en-US" sz="2400" dirty="0">
              <a:solidFill>
                <a:schemeClr val="bg1"/>
              </a:solidFill>
            </a:endParaRPr>
          </a:p>
          <a:p>
            <a:r>
              <a:rPr lang="en-US" sz="2400" dirty="0">
                <a:solidFill>
                  <a:schemeClr val="bg1"/>
                </a:solidFill>
              </a:rPr>
              <a:t>After the engine runs well under these conditions, the compensation calibrations are developed. </a:t>
            </a:r>
          </a:p>
          <a:p>
            <a:pPr>
              <a:spcBef>
                <a:spcPct val="50000"/>
              </a:spcBef>
              <a:buFontTx/>
              <a:buChar char="•"/>
            </a:pPr>
            <a:endParaRPr lang="en-US" sz="2400" dirty="0">
              <a:solidFill>
                <a:schemeClr val="bg1"/>
              </a:solidFill>
            </a:endParaRPr>
          </a:p>
          <a:p>
            <a:pPr>
              <a:spcBef>
                <a:spcPct val="50000"/>
              </a:spcBef>
              <a:buFontTx/>
              <a:buChar char="•"/>
            </a:pPr>
            <a:endParaRPr lang="en-US" sz="1600" dirty="0">
              <a:solidFill>
                <a:schemeClr val="bg1"/>
              </a:solidFill>
            </a:endParaRPr>
          </a:p>
        </p:txBody>
      </p:sp>
      <p:sp>
        <p:nvSpPr>
          <p:cNvPr id="4"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How is a calibration made?</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10</a:t>
            </a:fld>
            <a:endParaRPr lang="en-US" dirty="0"/>
          </a:p>
        </p:txBody>
      </p:sp>
    </p:spTree>
    <p:extLst>
      <p:ext uri="{BB962C8B-B14F-4D97-AF65-F5344CB8AC3E}">
        <p14:creationId xmlns:p14="http://schemas.microsoft.com/office/powerpoint/2010/main" val="2076724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1066800"/>
            <a:ext cx="78077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Cards</a:t>
            </a:r>
            <a:r>
              <a:rPr kumimoji="0" lang="en-US" sz="20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should be pre-formatted.</a:t>
            </a:r>
          </a:p>
          <a:p>
            <a:pPr marL="0" marR="0" lvl="0" indent="0" algn="l" defTabSz="914400" rtl="0" eaLnBrk="1" fontAlgn="base" latinLnBrk="0" hangingPunct="1">
              <a:lnSpc>
                <a:spcPct val="100000"/>
              </a:lnSpc>
              <a:spcBef>
                <a:spcPct val="0"/>
              </a:spcBef>
              <a:spcAft>
                <a:spcPct val="0"/>
              </a:spcAft>
              <a:buClrTx/>
              <a:buSzTx/>
              <a:buFontTx/>
              <a:buNone/>
              <a:tabLst/>
            </a:pPr>
            <a:r>
              <a:rPr lang="en-US" sz="2000" baseline="0" dirty="0" smtClean="0">
                <a:solidFill>
                  <a:schemeClr val="bg1"/>
                </a:solidFill>
                <a:latin typeface="Calibri" pitchFamily="34" charset="0"/>
                <a:cs typeface="Times New Roman" pitchFamily="18" charset="0"/>
              </a:rPr>
              <a:t>However</a:t>
            </a:r>
            <a:r>
              <a:rPr lang="en-US" sz="2000" dirty="0" smtClean="0">
                <a:solidFill>
                  <a:schemeClr val="bg1"/>
                </a:solidFill>
                <a:latin typeface="Calibri" pitchFamily="34" charset="0"/>
                <a:cs typeface="Times New Roman" pitchFamily="18" charset="0"/>
              </a:rPr>
              <a:t> if you have to format one, it must be formatted in FAT protocol.</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100</a:t>
            </a:fld>
            <a:endParaRPr lang="en-US" dirty="0"/>
          </a:p>
        </p:txBody>
      </p:sp>
    </p:spTree>
    <p:extLst>
      <p:ext uri="{BB962C8B-B14F-4D97-AF65-F5344CB8AC3E}">
        <p14:creationId xmlns:p14="http://schemas.microsoft.com/office/powerpoint/2010/main" val="17010336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43200" y="1395350"/>
            <a:ext cx="41534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FAT 32</a:t>
            </a:r>
            <a:r>
              <a:rPr kumimoji="0" lang="en-US"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formatting will not work.</a:t>
            </a:r>
          </a:p>
          <a:p>
            <a:pPr marL="0" marR="0" lvl="0" indent="0" defTabSz="914400" rtl="0" eaLnBrk="1" fontAlgn="base" latinLnBrk="0" hangingPunct="1">
              <a:lnSpc>
                <a:spcPct val="100000"/>
              </a:lnSpc>
              <a:spcBef>
                <a:spcPct val="0"/>
              </a:spcBef>
              <a:spcAft>
                <a:spcPct val="0"/>
              </a:spcAft>
              <a:buClrTx/>
              <a:buSzTx/>
              <a:buFontTx/>
              <a:buNone/>
              <a:tabLst/>
            </a:pPr>
            <a:r>
              <a:rPr lang="en-US" sz="2400" baseline="0" dirty="0" smtClean="0">
                <a:solidFill>
                  <a:schemeClr val="bg1"/>
                </a:solidFill>
                <a:latin typeface="Calibri" pitchFamily="34" charset="0"/>
                <a:cs typeface="Times New Roman" pitchFamily="18" charset="0"/>
              </a:rPr>
              <a:t>Only FAT</a:t>
            </a:r>
            <a:r>
              <a:rPr lang="en-US" sz="2400" dirty="0" smtClean="0">
                <a:solidFill>
                  <a:schemeClr val="bg1"/>
                </a:solidFill>
                <a:latin typeface="Calibri" pitchFamily="34" charset="0"/>
                <a:cs typeface="Times New Roman" pitchFamily="18" charset="0"/>
              </a:rPr>
              <a:t> is OK.</a:t>
            </a:r>
            <a:endParaRPr kumimoji="0" lang="en-US" sz="2400" b="0" i="0" u="none" strike="noStrike" cap="none" normalizeH="0" baseline="0" dirty="0" smtClean="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101</a:t>
            </a:fld>
            <a:endParaRPr lang="en-US" dirty="0"/>
          </a:p>
        </p:txBody>
      </p:sp>
    </p:spTree>
    <p:extLst>
      <p:ext uri="{BB962C8B-B14F-4D97-AF65-F5344CB8AC3E}">
        <p14:creationId xmlns:p14="http://schemas.microsoft.com/office/powerpoint/2010/main" val="6201953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79663" y="1048897"/>
            <a:ext cx="7066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Files as received from MTU</a:t>
            </a:r>
          </a:p>
          <a:p>
            <a:pPr marL="0" marR="0" lvl="0" indent="0"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ea typeface="Calibri" pitchFamily="34" charset="0"/>
                <a:cs typeface="Times New Roman" pitchFamily="18" charset="0"/>
              </a:rPr>
              <a:t>The SAM must be able to see the files inside this folder.</a:t>
            </a:r>
            <a:endParaRPr kumimoji="0" lang="en-US"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4182561"/>
            <a:ext cx="5562600" cy="400110"/>
          </a:xfrm>
          <a:prstGeom prst="rect">
            <a:avLst/>
          </a:prstGeom>
          <a:noFill/>
        </p:spPr>
        <p:txBody>
          <a:bodyPr wrap="square" rtlCol="0">
            <a:spAutoFit/>
          </a:bodyPr>
          <a:lstStyle/>
          <a:p>
            <a:r>
              <a:rPr lang="en-US" sz="2000" b="1" dirty="0" smtClean="0">
                <a:solidFill>
                  <a:srgbClr val="FF0000"/>
                </a:solidFill>
              </a:rPr>
              <a:t>WRONG !!!</a:t>
            </a:r>
            <a:endParaRPr lang="en-US" sz="2000" b="1" dirty="0">
              <a:solidFill>
                <a:srgbClr val="FF0000"/>
              </a:solidFill>
            </a:endParaRPr>
          </a:p>
        </p:txBody>
      </p:sp>
      <p:sp>
        <p:nvSpPr>
          <p:cNvPr id="5" name="Date Placeholder 4"/>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102</a:t>
            </a:fld>
            <a:endParaRPr lang="en-US" dirty="0"/>
          </a:p>
        </p:txBody>
      </p:sp>
    </p:spTree>
    <p:extLst>
      <p:ext uri="{BB962C8B-B14F-4D97-AF65-F5344CB8AC3E}">
        <p14:creationId xmlns:p14="http://schemas.microsoft.com/office/powerpoint/2010/main" val="37411046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7299" y="5486400"/>
            <a:ext cx="6314005" cy="769441"/>
          </a:xfrm>
          <a:prstGeom prst="rect">
            <a:avLst/>
          </a:prstGeom>
          <a:noFill/>
        </p:spPr>
        <p:txBody>
          <a:bodyPr wrap="square" rtlCol="0">
            <a:spAutoFit/>
          </a:bodyPr>
          <a:lstStyle/>
          <a:p>
            <a:pPr lvl="0" eaLnBrk="0" hangingPunct="0">
              <a:spcBef>
                <a:spcPct val="0"/>
              </a:spcBef>
            </a:pPr>
            <a:r>
              <a:rPr lang="en-US" sz="2000" b="1" dirty="0" smtClean="0">
                <a:solidFill>
                  <a:srgbClr val="00B050"/>
                </a:solidFill>
                <a:latin typeface="Calibri" pitchFamily="34" charset="0"/>
                <a:ea typeface="Calibri" pitchFamily="34" charset="0"/>
                <a:cs typeface="Times New Roman" pitchFamily="18" charset="0"/>
              </a:rPr>
              <a:t>CORRECT </a:t>
            </a:r>
            <a:r>
              <a:rPr lang="en-US" sz="2000" b="1" dirty="0">
                <a:solidFill>
                  <a:srgbClr val="00B050"/>
                </a:solidFill>
                <a:latin typeface="Calibri" pitchFamily="34" charset="0"/>
                <a:ea typeface="Calibri" pitchFamily="34" charset="0"/>
                <a:cs typeface="Times New Roman" pitchFamily="18" charset="0"/>
              </a:rPr>
              <a:t>EXAMPLE OF SAM CF CARD FILE STRUCTURE</a:t>
            </a:r>
            <a:endParaRPr lang="en-US" sz="2000" b="1" dirty="0">
              <a:solidFill>
                <a:srgbClr val="00B050"/>
              </a:solidFill>
              <a:latin typeface="Arial" pitchFamily="34" charset="0"/>
            </a:endParaRPr>
          </a:p>
          <a:p>
            <a:endParaRPr lang="en-US" sz="2000" b="1" dirty="0">
              <a:solidFill>
                <a:srgbClr val="00B050"/>
              </a:solidFill>
            </a:endParaRPr>
          </a:p>
        </p:txBody>
      </p:sp>
      <p:sp>
        <p:nvSpPr>
          <p:cNvPr id="3" name="Date Placeholder 2"/>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103</a:t>
            </a:fld>
            <a:endParaRPr lang="en-US" dirty="0"/>
          </a:p>
        </p:txBody>
      </p:sp>
    </p:spTree>
    <p:extLst>
      <p:ext uri="{BB962C8B-B14F-4D97-AF65-F5344CB8AC3E}">
        <p14:creationId xmlns:p14="http://schemas.microsoft.com/office/powerpoint/2010/main" val="33951868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6" name="TextBox 5"/>
          <p:cNvSpPr txBox="1"/>
          <p:nvPr/>
        </p:nvSpPr>
        <p:spPr>
          <a:xfrm>
            <a:off x="1295400" y="2057400"/>
            <a:ext cx="6400800" cy="3268587"/>
          </a:xfrm>
          <a:prstGeom prst="rect">
            <a:avLst/>
          </a:prstGeom>
          <a:noFill/>
        </p:spPr>
        <p:txBody>
          <a:bodyPr wrap="square" rtlCol="0">
            <a:spAutoFit/>
          </a:bodyPr>
          <a:lstStyle/>
          <a:p>
            <a:r>
              <a:rPr lang="en-US" sz="2400" dirty="0" smtClean="0">
                <a:solidFill>
                  <a:schemeClr val="bg1"/>
                </a:solidFill>
              </a:rPr>
              <a:t>SAM Module Information</a:t>
            </a:r>
          </a:p>
          <a:p>
            <a:endParaRPr lang="en-US" sz="3200" dirty="0" smtClean="0">
              <a:solidFill>
                <a:schemeClr val="bg1"/>
              </a:solidFill>
            </a:endParaRPr>
          </a:p>
          <a:p>
            <a:pPr marL="342900" indent="-342900" algn="l">
              <a:buFont typeface="Arial" pitchFamily="34" charset="0"/>
              <a:buChar char="•"/>
            </a:pPr>
            <a:r>
              <a:rPr lang="en-US" sz="2400" dirty="0" smtClean="0">
                <a:solidFill>
                  <a:schemeClr val="bg1"/>
                </a:solidFill>
              </a:rPr>
              <a:t>Using Diasys with SAM</a:t>
            </a:r>
          </a:p>
          <a:p>
            <a:pPr marL="342900" indent="-342900" algn="l">
              <a:buFont typeface="Arial" pitchFamily="34" charset="0"/>
              <a:buChar char="•"/>
            </a:pPr>
            <a:r>
              <a:rPr lang="en-US" sz="2400" dirty="0" smtClean="0">
                <a:solidFill>
                  <a:schemeClr val="bg1"/>
                </a:solidFill>
              </a:rPr>
              <a:t>CF </a:t>
            </a:r>
            <a:r>
              <a:rPr lang="en-US" sz="2400" dirty="0">
                <a:solidFill>
                  <a:schemeClr val="bg1"/>
                </a:solidFill>
              </a:rPr>
              <a:t>Card </a:t>
            </a:r>
            <a:r>
              <a:rPr lang="en-US" sz="2400" dirty="0" smtClean="0">
                <a:solidFill>
                  <a:schemeClr val="bg1"/>
                </a:solidFill>
              </a:rPr>
              <a:t>Programming.</a:t>
            </a:r>
          </a:p>
          <a:p>
            <a:pPr marL="342900" indent="-342900" algn="l">
              <a:buFont typeface="Arial" pitchFamily="34" charset="0"/>
              <a:buChar char="•"/>
            </a:pPr>
            <a:r>
              <a:rPr lang="en-US" sz="2400" b="1" u="sng" dirty="0" smtClean="0">
                <a:solidFill>
                  <a:schemeClr val="bg1"/>
                </a:solidFill>
              </a:rPr>
              <a:t>Field Data Handling.</a:t>
            </a:r>
          </a:p>
          <a:p>
            <a:pPr marL="342900" indent="-342900" algn="l">
              <a:buFont typeface="Arial" pitchFamily="34" charset="0"/>
              <a:buChar char="•"/>
            </a:pPr>
            <a:r>
              <a:rPr lang="en-US" sz="2400" dirty="0" smtClean="0">
                <a:solidFill>
                  <a:schemeClr val="bg1"/>
                </a:solidFill>
              </a:rPr>
              <a:t>SAM software level</a:t>
            </a:r>
          </a:p>
          <a:p>
            <a:pPr marL="342900" indent="-342900" algn="l">
              <a:buFont typeface="Arial" pitchFamily="34" charset="0"/>
              <a:buChar char="•"/>
            </a:pPr>
            <a:endParaRPr lang="en-US" sz="2400"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7" name="Slide Number Placeholder 6"/>
          <p:cNvSpPr>
            <a:spLocks noGrp="1"/>
          </p:cNvSpPr>
          <p:nvPr>
            <p:ph type="sldNum" sz="quarter" idx="12"/>
          </p:nvPr>
        </p:nvSpPr>
        <p:spPr/>
        <p:txBody>
          <a:bodyPr/>
          <a:lstStyle/>
          <a:p>
            <a:fld id="{725B62B1-0011-41B4-B0D4-0B99DB6B365B}" type="slidenum">
              <a:rPr lang="en-US" smtClean="0"/>
              <a:pPr/>
              <a:t>104</a:t>
            </a:fld>
            <a:endParaRPr lang="en-US" dirty="0"/>
          </a:p>
        </p:txBody>
      </p:sp>
    </p:spTree>
    <p:extLst>
      <p:ext uri="{BB962C8B-B14F-4D97-AF65-F5344CB8AC3E}">
        <p14:creationId xmlns:p14="http://schemas.microsoft.com/office/powerpoint/2010/main" val="12130622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TextBox 1"/>
          <p:cNvSpPr txBox="1"/>
          <p:nvPr/>
        </p:nvSpPr>
        <p:spPr>
          <a:xfrm>
            <a:off x="1219200" y="1752600"/>
            <a:ext cx="6400800" cy="461665"/>
          </a:xfrm>
          <a:prstGeom prst="rect">
            <a:avLst/>
          </a:prstGeom>
          <a:noFill/>
        </p:spPr>
        <p:txBody>
          <a:bodyPr wrap="square" rtlCol="0">
            <a:spAutoFit/>
          </a:bodyPr>
          <a:lstStyle/>
          <a:p>
            <a:r>
              <a:rPr lang="en-US" sz="2400" dirty="0" smtClean="0">
                <a:solidFill>
                  <a:schemeClr val="bg1"/>
                </a:solidFill>
              </a:rPr>
              <a:t>SAM Module Information</a:t>
            </a:r>
            <a:endParaRPr lang="en-US" sz="2400" dirty="0">
              <a:solidFill>
                <a:schemeClr val="bg1"/>
              </a:solidFill>
            </a:endParaRPr>
          </a:p>
        </p:txBody>
      </p:sp>
      <p:sp>
        <p:nvSpPr>
          <p:cNvPr id="3" name="TextBox 2"/>
          <p:cNvSpPr txBox="1"/>
          <p:nvPr/>
        </p:nvSpPr>
        <p:spPr>
          <a:xfrm>
            <a:off x="609600" y="2514600"/>
            <a:ext cx="7620000" cy="3404009"/>
          </a:xfrm>
          <a:prstGeom prst="rect">
            <a:avLst/>
          </a:prstGeom>
          <a:noFill/>
        </p:spPr>
        <p:txBody>
          <a:bodyPr wrap="square" rtlCol="0">
            <a:spAutoFit/>
          </a:bodyPr>
          <a:lstStyle/>
          <a:p>
            <a:pPr algn="l"/>
            <a:r>
              <a:rPr lang="en-US" dirty="0" smtClean="0">
                <a:solidFill>
                  <a:schemeClr val="bg1"/>
                </a:solidFill>
              </a:rPr>
              <a:t>The SAM software has a new feature in most applications called “Field Data Handling”.</a:t>
            </a:r>
          </a:p>
          <a:p>
            <a:pPr algn="l"/>
            <a:endParaRPr lang="en-US" dirty="0">
              <a:solidFill>
                <a:schemeClr val="bg1"/>
              </a:solidFill>
            </a:endParaRPr>
          </a:p>
          <a:p>
            <a:pPr algn="l"/>
            <a:r>
              <a:rPr lang="en-US" dirty="0" smtClean="0">
                <a:solidFill>
                  <a:schemeClr val="bg1"/>
                </a:solidFill>
              </a:rPr>
              <a:t>This SAM software will “read” the ADEC software, cals and engine hours upon first power-up and updates the information regularly.</a:t>
            </a:r>
          </a:p>
          <a:p>
            <a:pPr algn="l"/>
            <a:endParaRPr lang="en-US" dirty="0" smtClean="0">
              <a:solidFill>
                <a:schemeClr val="bg1"/>
              </a:solidFill>
            </a:endParaRPr>
          </a:p>
          <a:p>
            <a:pPr algn="l"/>
            <a:r>
              <a:rPr lang="en-US" dirty="0" smtClean="0">
                <a:solidFill>
                  <a:schemeClr val="bg1"/>
                </a:solidFill>
              </a:rPr>
              <a:t>This feature will allow the ADEC to be replaced with no MTU support.</a:t>
            </a:r>
          </a:p>
          <a:p>
            <a:pPr algn="l"/>
            <a:r>
              <a:rPr lang="en-US" dirty="0" smtClean="0">
                <a:solidFill>
                  <a:schemeClr val="bg1"/>
                </a:solidFill>
              </a:rPr>
              <a:t>If a new ADEC is installed, the SAM will program the software, cal and hour information.</a:t>
            </a:r>
          </a:p>
          <a:p>
            <a:pPr algn="l"/>
            <a:endParaRPr lang="en-US" dirty="0">
              <a:solidFill>
                <a:schemeClr val="bg1"/>
              </a:solidFill>
            </a:endParaRPr>
          </a:p>
          <a:p>
            <a:pPr algn="l"/>
            <a:r>
              <a:rPr lang="en-US" dirty="0" smtClean="0">
                <a:solidFill>
                  <a:schemeClr val="bg1"/>
                </a:solidFill>
              </a:rPr>
              <a:t>However, if FDH is used, the ADEC will set a code 555 alarm and a Yellow light.</a:t>
            </a:r>
          </a:p>
          <a:p>
            <a:pPr algn="l"/>
            <a:endParaRPr lang="en-US" sz="1400" dirty="0" smtClean="0">
              <a:solidFill>
                <a:schemeClr val="bg1"/>
              </a:solidFill>
            </a:endParaRPr>
          </a:p>
        </p:txBody>
      </p:sp>
      <p:sp>
        <p:nvSpPr>
          <p:cNvPr id="4" name="Date Placeholder 3"/>
          <p:cNvSpPr>
            <a:spLocks noGrp="1"/>
          </p:cNvSpPr>
          <p:nvPr>
            <p:ph type="dt" sz="half" idx="10"/>
          </p:nvPr>
        </p:nvSpPr>
        <p:spPr/>
        <p:txBody>
          <a:bodyPr/>
          <a:lstStyle/>
          <a:p>
            <a:r>
              <a:rPr lang="en-US" smtClean="0"/>
              <a:t>October 2012</a:t>
            </a:r>
            <a:endParaRPr lang="en-US" dirty="0"/>
          </a:p>
        </p:txBody>
      </p:sp>
      <p:sp>
        <p:nvSpPr>
          <p:cNvPr id="7" name="Slide Number Placeholder 6"/>
          <p:cNvSpPr>
            <a:spLocks noGrp="1"/>
          </p:cNvSpPr>
          <p:nvPr>
            <p:ph type="sldNum" sz="quarter" idx="12"/>
          </p:nvPr>
        </p:nvSpPr>
        <p:spPr/>
        <p:txBody>
          <a:bodyPr/>
          <a:lstStyle/>
          <a:p>
            <a:fld id="{725B62B1-0011-41B4-B0D4-0B99DB6B365B}" type="slidenum">
              <a:rPr lang="en-US" smtClean="0"/>
              <a:pPr/>
              <a:t>105</a:t>
            </a:fld>
            <a:endParaRPr lang="en-US" dirty="0"/>
          </a:p>
        </p:txBody>
      </p:sp>
    </p:spTree>
    <p:extLst>
      <p:ext uri="{BB962C8B-B14F-4D97-AF65-F5344CB8AC3E}">
        <p14:creationId xmlns:p14="http://schemas.microsoft.com/office/powerpoint/2010/main" val="36164384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609600"/>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TextBox 1"/>
          <p:cNvSpPr txBox="1"/>
          <p:nvPr/>
        </p:nvSpPr>
        <p:spPr>
          <a:xfrm>
            <a:off x="1219200" y="1113667"/>
            <a:ext cx="6400800" cy="461665"/>
          </a:xfrm>
          <a:prstGeom prst="rect">
            <a:avLst/>
          </a:prstGeom>
          <a:noFill/>
        </p:spPr>
        <p:txBody>
          <a:bodyPr wrap="square" rtlCol="0">
            <a:spAutoFit/>
          </a:bodyPr>
          <a:lstStyle/>
          <a:p>
            <a:r>
              <a:rPr lang="en-US" sz="2400" dirty="0" smtClean="0">
                <a:solidFill>
                  <a:schemeClr val="bg1"/>
                </a:solidFill>
              </a:rPr>
              <a:t>SAM Module Information</a:t>
            </a:r>
            <a:endParaRPr lang="en-US" sz="24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549174"/>
            <a:ext cx="53530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106</a:t>
            </a:fld>
            <a:endParaRPr lang="en-US" dirty="0"/>
          </a:p>
        </p:txBody>
      </p:sp>
    </p:spTree>
    <p:extLst>
      <p:ext uri="{BB962C8B-B14F-4D97-AF65-F5344CB8AC3E}">
        <p14:creationId xmlns:p14="http://schemas.microsoft.com/office/powerpoint/2010/main" val="24389002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TextBox 1"/>
          <p:cNvSpPr txBox="1"/>
          <p:nvPr/>
        </p:nvSpPr>
        <p:spPr>
          <a:xfrm>
            <a:off x="1219200" y="1752600"/>
            <a:ext cx="6400800" cy="461665"/>
          </a:xfrm>
          <a:prstGeom prst="rect">
            <a:avLst/>
          </a:prstGeom>
          <a:noFill/>
        </p:spPr>
        <p:txBody>
          <a:bodyPr wrap="square" rtlCol="0">
            <a:spAutoFit/>
          </a:bodyPr>
          <a:lstStyle/>
          <a:p>
            <a:r>
              <a:rPr lang="en-US" sz="2400" dirty="0" smtClean="0">
                <a:solidFill>
                  <a:schemeClr val="bg1"/>
                </a:solidFill>
              </a:rPr>
              <a:t>SAM Module Information</a:t>
            </a:r>
            <a:endParaRPr lang="en-US" sz="2400" dirty="0">
              <a:solidFill>
                <a:schemeClr val="bg1"/>
              </a:solidFill>
            </a:endParaRPr>
          </a:p>
        </p:txBody>
      </p:sp>
      <p:sp>
        <p:nvSpPr>
          <p:cNvPr id="3" name="TextBox 2"/>
          <p:cNvSpPr txBox="1"/>
          <p:nvPr/>
        </p:nvSpPr>
        <p:spPr>
          <a:xfrm>
            <a:off x="609600" y="2514600"/>
            <a:ext cx="7620000" cy="2505301"/>
          </a:xfrm>
          <a:prstGeom prst="rect">
            <a:avLst/>
          </a:prstGeom>
          <a:noFill/>
        </p:spPr>
        <p:txBody>
          <a:bodyPr wrap="square" rtlCol="0">
            <a:spAutoFit/>
          </a:bodyPr>
          <a:lstStyle/>
          <a:p>
            <a:pPr algn="l"/>
            <a:r>
              <a:rPr lang="en-US" dirty="0">
                <a:solidFill>
                  <a:schemeClr val="bg1"/>
                </a:solidFill>
              </a:rPr>
              <a:t>Due to this new feature, it is not longer possible to swap SAM modules between machines.  The SAM will set a code for incorrect data between the SAM and ADEC.</a:t>
            </a:r>
          </a:p>
          <a:p>
            <a:pPr algn="l"/>
            <a:endParaRPr lang="en-US" dirty="0">
              <a:solidFill>
                <a:schemeClr val="bg1"/>
              </a:solidFill>
            </a:endParaRPr>
          </a:p>
          <a:p>
            <a:pPr algn="l"/>
            <a:r>
              <a:rPr lang="en-US" dirty="0">
                <a:solidFill>
                  <a:schemeClr val="bg1"/>
                </a:solidFill>
              </a:rPr>
              <a:t>The secondary issue with this feature is the SAM CF cards. The cards have not changed, but because they save specific information, are no longer easily interchangeable between machines.</a:t>
            </a:r>
          </a:p>
          <a:p>
            <a:pPr algn="l"/>
            <a:endParaRPr lang="en-US" dirty="0">
              <a:solidFill>
                <a:schemeClr val="bg1"/>
              </a:solidFill>
            </a:endParaRPr>
          </a:p>
          <a:p>
            <a:pPr algn="l"/>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October 2012</a:t>
            </a:r>
            <a:endParaRPr lang="en-US" dirty="0"/>
          </a:p>
        </p:txBody>
      </p:sp>
      <p:sp>
        <p:nvSpPr>
          <p:cNvPr id="7" name="Slide Number Placeholder 6"/>
          <p:cNvSpPr>
            <a:spLocks noGrp="1"/>
          </p:cNvSpPr>
          <p:nvPr>
            <p:ph type="sldNum" sz="quarter" idx="12"/>
          </p:nvPr>
        </p:nvSpPr>
        <p:spPr/>
        <p:txBody>
          <a:bodyPr/>
          <a:lstStyle/>
          <a:p>
            <a:fld id="{725B62B1-0011-41B4-B0D4-0B99DB6B365B}" type="slidenum">
              <a:rPr lang="en-US" smtClean="0"/>
              <a:pPr/>
              <a:t>107</a:t>
            </a:fld>
            <a:endParaRPr lang="en-US" dirty="0"/>
          </a:p>
        </p:txBody>
      </p:sp>
    </p:spTree>
    <p:extLst>
      <p:ext uri="{BB962C8B-B14F-4D97-AF65-F5344CB8AC3E}">
        <p14:creationId xmlns:p14="http://schemas.microsoft.com/office/powerpoint/2010/main" val="13201286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7299" y="5486400"/>
            <a:ext cx="6314005" cy="400110"/>
          </a:xfrm>
          <a:prstGeom prst="rect">
            <a:avLst/>
          </a:prstGeom>
          <a:noFill/>
        </p:spPr>
        <p:txBody>
          <a:bodyPr wrap="square" rtlCol="0">
            <a:spAutoFit/>
          </a:bodyPr>
          <a:lstStyle/>
          <a:p>
            <a:pPr lvl="0" eaLnBrk="0" hangingPunct="0">
              <a:spcBef>
                <a:spcPct val="0"/>
              </a:spcBef>
            </a:pPr>
            <a:r>
              <a:rPr lang="en-US" sz="2000" b="1" dirty="0" smtClean="0">
                <a:solidFill>
                  <a:srgbClr val="FF0000"/>
                </a:solidFill>
                <a:latin typeface="Calibri" pitchFamily="34" charset="0"/>
                <a:ea typeface="Calibri" pitchFamily="34" charset="0"/>
                <a:cs typeface="Times New Roman" pitchFamily="18" charset="0"/>
              </a:rPr>
              <a:t>BEFORE installing in SAM</a:t>
            </a:r>
            <a:endParaRPr lang="en-US" sz="2000" b="1" dirty="0">
              <a:solidFill>
                <a:srgbClr val="FF0000"/>
              </a:solidFill>
            </a:endParaRPr>
          </a:p>
        </p:txBody>
      </p:sp>
      <p:sp>
        <p:nvSpPr>
          <p:cNvPr id="8" name="Rectangle 3"/>
          <p:cNvSpPr>
            <a:spLocks noChangeArrowheads="1"/>
          </p:cNvSpPr>
          <p:nvPr/>
        </p:nvSpPr>
        <p:spPr bwMode="auto">
          <a:xfrm>
            <a:off x="270937" y="1065312"/>
            <a:ext cx="82867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ct val="0"/>
              </a:spcBef>
            </a:pPr>
            <a:r>
              <a:rPr lang="en-US" sz="2000" dirty="0" smtClean="0">
                <a:solidFill>
                  <a:schemeClr val="bg1"/>
                </a:solidFill>
                <a:latin typeface="Calibri" pitchFamily="34" charset="0"/>
                <a:ea typeface="Calibri" pitchFamily="34" charset="0"/>
                <a:cs typeface="Times New Roman" pitchFamily="18" charset="0"/>
              </a:rPr>
              <a:t>When the Life Data function is turned on, the SAM will create many new files when it is used for the first time.</a:t>
            </a:r>
          </a:p>
          <a:p>
            <a:pPr lvl="0">
              <a:spcBef>
                <a:spcPct val="0"/>
              </a:spcBef>
            </a:pPr>
            <a:r>
              <a:rPr lang="en-US" sz="2000" dirty="0" smtClean="0">
                <a:solidFill>
                  <a:schemeClr val="bg1"/>
                </a:solidFill>
                <a:latin typeface="Calibri" pitchFamily="34" charset="0"/>
                <a:cs typeface="Times New Roman" pitchFamily="18" charset="0"/>
              </a:rPr>
              <a:t>These files store the ADEC serial number, software, cal and run time.</a:t>
            </a:r>
            <a:endParaRPr lang="en-US" sz="2000" dirty="0">
              <a:solidFill>
                <a:schemeClr val="bg1"/>
              </a:solidFill>
              <a:latin typeface="Arial" pitchFamily="34" charset="0"/>
            </a:endParaRPr>
          </a:p>
        </p:txBody>
      </p:sp>
      <p:sp>
        <p:nvSpPr>
          <p:cNvPr id="3" name="Date Placeholder 2"/>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108</a:t>
            </a:fld>
            <a:endParaRPr lang="en-US" dirty="0"/>
          </a:p>
        </p:txBody>
      </p:sp>
    </p:spTree>
    <p:extLst>
      <p:ext uri="{BB962C8B-B14F-4D97-AF65-F5344CB8AC3E}">
        <p14:creationId xmlns:p14="http://schemas.microsoft.com/office/powerpoint/2010/main" val="17100362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270937" y="1065312"/>
            <a:ext cx="82867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ct val="0"/>
              </a:spcBef>
            </a:pPr>
            <a:r>
              <a:rPr lang="en-US" sz="2000" dirty="0" smtClean="0">
                <a:solidFill>
                  <a:schemeClr val="bg1"/>
                </a:solidFill>
                <a:latin typeface="Calibri" pitchFamily="34" charset="0"/>
                <a:ea typeface="Calibri" pitchFamily="34" charset="0"/>
                <a:cs typeface="Times New Roman" pitchFamily="18" charset="0"/>
              </a:rPr>
              <a:t>When the Life Data function is turned on, the SAM will create many new files when it is used for the first time.</a:t>
            </a:r>
          </a:p>
          <a:p>
            <a:pPr lvl="0">
              <a:spcBef>
                <a:spcPct val="0"/>
              </a:spcBef>
            </a:pPr>
            <a:r>
              <a:rPr lang="en-US" sz="2000" dirty="0" smtClean="0">
                <a:solidFill>
                  <a:schemeClr val="bg1"/>
                </a:solidFill>
                <a:latin typeface="Calibri" pitchFamily="34" charset="0"/>
                <a:cs typeface="Times New Roman" pitchFamily="18" charset="0"/>
              </a:rPr>
              <a:t>These files store the ADEC serial number, software, cal and run time.</a:t>
            </a:r>
            <a:endParaRPr lang="en-US" sz="2000" dirty="0">
              <a:solidFill>
                <a:schemeClr val="bg1"/>
              </a:solidFill>
              <a:latin typeface="Arial" pitchFamily="34" charset="0"/>
            </a:endParaRPr>
          </a:p>
        </p:txBody>
      </p:sp>
      <p:sp>
        <p:nvSpPr>
          <p:cNvPr id="4" name="TextBox 3"/>
          <p:cNvSpPr txBox="1"/>
          <p:nvPr/>
        </p:nvSpPr>
        <p:spPr>
          <a:xfrm>
            <a:off x="1257299" y="5486400"/>
            <a:ext cx="6314005" cy="400110"/>
          </a:xfrm>
          <a:prstGeom prst="rect">
            <a:avLst/>
          </a:prstGeom>
          <a:noFill/>
        </p:spPr>
        <p:txBody>
          <a:bodyPr wrap="square" rtlCol="0">
            <a:spAutoFit/>
          </a:bodyPr>
          <a:lstStyle/>
          <a:p>
            <a:pPr lvl="0" eaLnBrk="0" hangingPunct="0">
              <a:spcBef>
                <a:spcPct val="0"/>
              </a:spcBef>
            </a:pPr>
            <a:r>
              <a:rPr lang="en-US" sz="2000" b="1" dirty="0" smtClean="0">
                <a:solidFill>
                  <a:srgbClr val="FF0000"/>
                </a:solidFill>
                <a:latin typeface="Calibri" pitchFamily="34" charset="0"/>
                <a:ea typeface="Calibri" pitchFamily="34" charset="0"/>
                <a:cs typeface="Times New Roman" pitchFamily="18" charset="0"/>
              </a:rPr>
              <a:t>AFTER installing in SAM</a:t>
            </a:r>
            <a:endParaRPr lang="en-US" sz="2000" b="1" dirty="0">
              <a:solidFill>
                <a:srgbClr val="FF0000"/>
              </a:solidFill>
            </a:endParaRPr>
          </a:p>
        </p:txBody>
      </p:sp>
      <p:sp>
        <p:nvSpPr>
          <p:cNvPr id="5" name="Date Placeholder 4"/>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109</a:t>
            </a:fld>
            <a:endParaRPr lang="en-US" dirty="0"/>
          </a:p>
        </p:txBody>
      </p:sp>
    </p:spTree>
    <p:extLst>
      <p:ext uri="{BB962C8B-B14F-4D97-AF65-F5344CB8AC3E}">
        <p14:creationId xmlns:p14="http://schemas.microsoft.com/office/powerpoint/2010/main" val="30330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38200" y="2133600"/>
            <a:ext cx="7620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chemeClr val="bg1"/>
                </a:solidFill>
              </a:rPr>
              <a:t>What is a compensation calibration?</a:t>
            </a:r>
          </a:p>
          <a:p>
            <a:pPr>
              <a:spcBef>
                <a:spcPct val="50000"/>
              </a:spcBef>
            </a:pPr>
            <a:r>
              <a:rPr lang="en-US" sz="2400" dirty="0">
                <a:solidFill>
                  <a:schemeClr val="bg1"/>
                </a:solidFill>
              </a:rPr>
              <a:t>This is an additional calibration used to allow the engine to run well at all environmental conditions outside the emissions test area. Some of these calibrations have to be developed on-site.</a:t>
            </a:r>
          </a:p>
          <a:p>
            <a:pPr>
              <a:spcBef>
                <a:spcPct val="50000"/>
              </a:spcBef>
              <a:buFontTx/>
              <a:buChar char="•"/>
            </a:pPr>
            <a:r>
              <a:rPr lang="en-US" sz="2400" dirty="0">
                <a:solidFill>
                  <a:schemeClr val="bg1"/>
                </a:solidFill>
              </a:rPr>
              <a:t>High Altitude</a:t>
            </a:r>
          </a:p>
          <a:p>
            <a:pPr>
              <a:spcBef>
                <a:spcPct val="50000"/>
              </a:spcBef>
              <a:buFontTx/>
              <a:buChar char="•"/>
            </a:pPr>
            <a:r>
              <a:rPr lang="en-US" sz="2400" dirty="0">
                <a:solidFill>
                  <a:schemeClr val="bg1"/>
                </a:solidFill>
              </a:rPr>
              <a:t>Cold or Hot coolant conditions.</a:t>
            </a:r>
          </a:p>
          <a:p>
            <a:pPr>
              <a:spcBef>
                <a:spcPct val="50000"/>
              </a:spcBef>
              <a:buFontTx/>
              <a:buChar char="•"/>
            </a:pPr>
            <a:endParaRPr lang="en-US" sz="1600" dirty="0">
              <a:solidFill>
                <a:schemeClr val="bg1"/>
              </a:solidFill>
            </a:endParaRPr>
          </a:p>
        </p:txBody>
      </p:sp>
      <p:sp>
        <p:nvSpPr>
          <p:cNvPr id="4"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How is a calibration made?</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11</a:t>
            </a:fld>
            <a:endParaRPr lang="en-US" dirty="0"/>
          </a:p>
        </p:txBody>
      </p:sp>
    </p:spTree>
    <p:extLst>
      <p:ext uri="{BB962C8B-B14F-4D97-AF65-F5344CB8AC3E}">
        <p14:creationId xmlns:p14="http://schemas.microsoft.com/office/powerpoint/2010/main" val="11818403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4" name="TextBox 3"/>
          <p:cNvSpPr txBox="1"/>
          <p:nvPr/>
        </p:nvSpPr>
        <p:spPr>
          <a:xfrm>
            <a:off x="1295400" y="2057400"/>
            <a:ext cx="6400800" cy="3268587"/>
          </a:xfrm>
          <a:prstGeom prst="rect">
            <a:avLst/>
          </a:prstGeom>
          <a:noFill/>
        </p:spPr>
        <p:txBody>
          <a:bodyPr wrap="square" rtlCol="0">
            <a:spAutoFit/>
          </a:bodyPr>
          <a:lstStyle/>
          <a:p>
            <a:r>
              <a:rPr lang="en-US" sz="2400" dirty="0" smtClean="0">
                <a:solidFill>
                  <a:schemeClr val="bg1"/>
                </a:solidFill>
              </a:rPr>
              <a:t>SAM Module Information</a:t>
            </a:r>
          </a:p>
          <a:p>
            <a:endParaRPr lang="en-US" sz="3200" dirty="0" smtClean="0">
              <a:solidFill>
                <a:schemeClr val="bg1"/>
              </a:solidFill>
            </a:endParaRPr>
          </a:p>
          <a:p>
            <a:pPr marL="342900" indent="-342900" algn="l">
              <a:buFont typeface="Arial" pitchFamily="34" charset="0"/>
              <a:buChar char="•"/>
            </a:pPr>
            <a:r>
              <a:rPr lang="en-US" sz="2400" dirty="0" smtClean="0">
                <a:solidFill>
                  <a:schemeClr val="bg1"/>
                </a:solidFill>
              </a:rPr>
              <a:t>Using Diasys with SAM</a:t>
            </a:r>
          </a:p>
          <a:p>
            <a:pPr marL="342900" indent="-342900" algn="l">
              <a:buFont typeface="Arial" pitchFamily="34" charset="0"/>
              <a:buChar char="•"/>
            </a:pPr>
            <a:r>
              <a:rPr lang="en-US" sz="2400" dirty="0" smtClean="0">
                <a:solidFill>
                  <a:schemeClr val="bg1"/>
                </a:solidFill>
              </a:rPr>
              <a:t>CF </a:t>
            </a:r>
            <a:r>
              <a:rPr lang="en-US" sz="2400" dirty="0">
                <a:solidFill>
                  <a:schemeClr val="bg1"/>
                </a:solidFill>
              </a:rPr>
              <a:t>Card </a:t>
            </a:r>
            <a:r>
              <a:rPr lang="en-US" sz="2400" dirty="0" smtClean="0">
                <a:solidFill>
                  <a:schemeClr val="bg1"/>
                </a:solidFill>
              </a:rPr>
              <a:t>Programming.</a:t>
            </a:r>
          </a:p>
          <a:p>
            <a:pPr marL="342900" indent="-342900" algn="l">
              <a:buFont typeface="Arial" pitchFamily="34" charset="0"/>
              <a:buChar char="•"/>
            </a:pPr>
            <a:r>
              <a:rPr lang="en-US" sz="2400" dirty="0" smtClean="0">
                <a:solidFill>
                  <a:schemeClr val="bg1"/>
                </a:solidFill>
              </a:rPr>
              <a:t>Field Data Handling.</a:t>
            </a:r>
          </a:p>
          <a:p>
            <a:pPr marL="342900" indent="-342900" algn="l">
              <a:buFont typeface="Arial" pitchFamily="34" charset="0"/>
              <a:buChar char="•"/>
            </a:pPr>
            <a:r>
              <a:rPr lang="en-US" sz="2400" b="1" u="sng" dirty="0" smtClean="0">
                <a:solidFill>
                  <a:schemeClr val="bg1"/>
                </a:solidFill>
              </a:rPr>
              <a:t>SAM software level</a:t>
            </a:r>
          </a:p>
          <a:p>
            <a:pPr marL="342900" indent="-342900" algn="l">
              <a:buFont typeface="Arial" pitchFamily="34" charset="0"/>
              <a:buChar char="•"/>
            </a:pPr>
            <a:endParaRPr lang="en-US" sz="2400" dirty="0">
              <a:solidFill>
                <a:schemeClr val="bg1"/>
              </a:solidFill>
            </a:endParaRPr>
          </a:p>
        </p:txBody>
      </p:sp>
      <p:sp>
        <p:nvSpPr>
          <p:cNvPr id="3" name="Date Placeholder 2"/>
          <p:cNvSpPr>
            <a:spLocks noGrp="1"/>
          </p:cNvSpPr>
          <p:nvPr>
            <p:ph type="dt" sz="half" idx="10"/>
          </p:nvPr>
        </p:nvSpPr>
        <p:spPr/>
        <p:txBody>
          <a:bodyPr/>
          <a:lstStyle/>
          <a:p>
            <a:r>
              <a:rPr lang="en-US" smtClean="0"/>
              <a:t>October 2012</a:t>
            </a:r>
            <a:endParaRPr lang="en-US" dirty="0"/>
          </a:p>
        </p:txBody>
      </p:sp>
      <p:sp>
        <p:nvSpPr>
          <p:cNvPr id="7" name="Slide Number Placeholder 6"/>
          <p:cNvSpPr>
            <a:spLocks noGrp="1"/>
          </p:cNvSpPr>
          <p:nvPr>
            <p:ph type="sldNum" sz="quarter" idx="12"/>
          </p:nvPr>
        </p:nvSpPr>
        <p:spPr/>
        <p:txBody>
          <a:bodyPr/>
          <a:lstStyle/>
          <a:p>
            <a:fld id="{725B62B1-0011-41B4-B0D4-0B99DB6B365B}" type="slidenum">
              <a:rPr lang="en-US" smtClean="0"/>
              <a:pPr/>
              <a:t>110</a:t>
            </a:fld>
            <a:endParaRPr lang="en-US" dirty="0"/>
          </a:p>
        </p:txBody>
      </p:sp>
    </p:spTree>
    <p:extLst>
      <p:ext uri="{BB962C8B-B14F-4D97-AF65-F5344CB8AC3E}">
        <p14:creationId xmlns:p14="http://schemas.microsoft.com/office/powerpoint/2010/main" val="33238605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0937" y="1219200"/>
            <a:ext cx="82867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ct val="0"/>
              </a:spcBef>
            </a:pPr>
            <a:r>
              <a:rPr lang="en-US" sz="2000" dirty="0" smtClean="0">
                <a:solidFill>
                  <a:schemeClr val="bg1"/>
                </a:solidFill>
                <a:latin typeface="Arial" pitchFamily="34" charset="0"/>
              </a:rPr>
              <a:t>To determine the SAM node number and software level, this can be found in the plant.txt file.</a:t>
            </a:r>
            <a:endParaRPr lang="en-US" sz="2000" dirty="0">
              <a:solidFill>
                <a:schemeClr val="bg1"/>
              </a:solidFill>
              <a:latin typeface="Arial" pitchFamily="34" charset="0"/>
            </a:endParaRPr>
          </a:p>
        </p:txBody>
      </p:sp>
      <p:sp>
        <p:nvSpPr>
          <p:cNvPr id="4" name="TextBox 3"/>
          <p:cNvSpPr txBox="1"/>
          <p:nvPr/>
        </p:nvSpPr>
        <p:spPr>
          <a:xfrm>
            <a:off x="1257299" y="5486400"/>
            <a:ext cx="6314005" cy="400110"/>
          </a:xfrm>
          <a:prstGeom prst="rect">
            <a:avLst/>
          </a:prstGeom>
          <a:noFill/>
        </p:spPr>
        <p:txBody>
          <a:bodyPr wrap="square" rtlCol="0">
            <a:spAutoFit/>
          </a:bodyPr>
          <a:lstStyle/>
          <a:p>
            <a:pPr lvl="0" eaLnBrk="0" hangingPunct="0">
              <a:spcBef>
                <a:spcPct val="0"/>
              </a:spcBef>
            </a:pPr>
            <a:r>
              <a:rPr lang="en-US" sz="2000" b="1" dirty="0" smtClean="0">
                <a:solidFill>
                  <a:srgbClr val="FF0000"/>
                </a:solidFill>
                <a:latin typeface="Calibri" pitchFamily="34" charset="0"/>
                <a:ea typeface="Calibri" pitchFamily="34" charset="0"/>
                <a:cs typeface="Times New Roman" pitchFamily="18" charset="0"/>
              </a:rPr>
              <a:t>AFTER installing in SAM</a:t>
            </a:r>
            <a:endParaRPr lang="en-US" sz="20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111</a:t>
            </a:fld>
            <a:endParaRPr lang="en-US" dirty="0"/>
          </a:p>
        </p:txBody>
      </p:sp>
    </p:spTree>
    <p:extLst>
      <p:ext uri="{BB962C8B-B14F-4D97-AF65-F5344CB8AC3E}">
        <p14:creationId xmlns:p14="http://schemas.microsoft.com/office/powerpoint/2010/main" val="12027766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0937" y="1219200"/>
            <a:ext cx="82867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ct val="0"/>
              </a:spcBef>
            </a:pPr>
            <a:r>
              <a:rPr lang="en-US" sz="2000" dirty="0" smtClean="0">
                <a:solidFill>
                  <a:schemeClr val="bg1"/>
                </a:solidFill>
                <a:latin typeface="Arial" pitchFamily="34" charset="0"/>
              </a:rPr>
              <a:t>This is the software level in the plant.txt file.</a:t>
            </a:r>
          </a:p>
          <a:p>
            <a:pPr lvl="0">
              <a:spcBef>
                <a:spcPct val="0"/>
              </a:spcBef>
            </a:pPr>
            <a:r>
              <a:rPr lang="en-US" sz="2000" dirty="0" smtClean="0">
                <a:solidFill>
                  <a:schemeClr val="bg1"/>
                </a:solidFill>
                <a:latin typeface="Arial" pitchFamily="34" charset="0"/>
              </a:rPr>
              <a:t>It is 40012 level 20</a:t>
            </a:r>
            <a:endParaRPr lang="en-US" sz="2000" dirty="0">
              <a:solidFill>
                <a:schemeClr val="bg1"/>
              </a:solidFill>
              <a:latin typeface="Arial" pitchFamily="34" charset="0"/>
            </a:endParaRPr>
          </a:p>
        </p:txBody>
      </p:sp>
      <p:sp>
        <p:nvSpPr>
          <p:cNvPr id="4" name="TextBox 3"/>
          <p:cNvSpPr txBox="1"/>
          <p:nvPr/>
        </p:nvSpPr>
        <p:spPr>
          <a:xfrm>
            <a:off x="1257299" y="5486400"/>
            <a:ext cx="6314005" cy="400110"/>
          </a:xfrm>
          <a:prstGeom prst="rect">
            <a:avLst/>
          </a:prstGeom>
          <a:noFill/>
        </p:spPr>
        <p:txBody>
          <a:bodyPr wrap="square" rtlCol="0">
            <a:spAutoFit/>
          </a:bodyPr>
          <a:lstStyle/>
          <a:p>
            <a:pPr lvl="0" eaLnBrk="0" hangingPunct="0">
              <a:spcBef>
                <a:spcPct val="0"/>
              </a:spcBef>
            </a:pPr>
            <a:r>
              <a:rPr lang="en-US" sz="2000" b="1" dirty="0" smtClean="0">
                <a:solidFill>
                  <a:srgbClr val="FF0000"/>
                </a:solidFill>
                <a:latin typeface="Calibri" pitchFamily="34" charset="0"/>
                <a:ea typeface="Calibri" pitchFamily="34" charset="0"/>
                <a:cs typeface="Times New Roman" pitchFamily="18" charset="0"/>
              </a:rPr>
              <a:t>AFTER installing in SAM</a:t>
            </a:r>
            <a:endParaRPr lang="en-US" sz="20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112</a:t>
            </a:fld>
            <a:endParaRPr lang="en-US" dirty="0"/>
          </a:p>
        </p:txBody>
      </p:sp>
    </p:spTree>
    <p:extLst>
      <p:ext uri="{BB962C8B-B14F-4D97-AF65-F5344CB8AC3E}">
        <p14:creationId xmlns:p14="http://schemas.microsoft.com/office/powerpoint/2010/main" val="14441079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0937" y="1373088"/>
            <a:ext cx="82867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ct val="0"/>
              </a:spcBef>
            </a:pPr>
            <a:r>
              <a:rPr lang="en-US" sz="2000" dirty="0" smtClean="0">
                <a:solidFill>
                  <a:schemeClr val="bg1"/>
                </a:solidFill>
                <a:latin typeface="Arial" pitchFamily="34" charset="0"/>
              </a:rPr>
              <a:t>Under the device heading, this will tell you the SAM device number.</a:t>
            </a:r>
            <a:endParaRPr lang="en-US" sz="2000" dirty="0">
              <a:solidFill>
                <a:schemeClr val="bg1"/>
              </a:solidFill>
              <a:latin typeface="Arial" pitchFamily="34" charset="0"/>
            </a:endParaRPr>
          </a:p>
        </p:txBody>
      </p:sp>
      <p:sp>
        <p:nvSpPr>
          <p:cNvPr id="4" name="TextBox 3"/>
          <p:cNvSpPr txBox="1"/>
          <p:nvPr/>
        </p:nvSpPr>
        <p:spPr>
          <a:xfrm>
            <a:off x="1257299" y="5486400"/>
            <a:ext cx="6314005" cy="400110"/>
          </a:xfrm>
          <a:prstGeom prst="rect">
            <a:avLst/>
          </a:prstGeom>
          <a:noFill/>
        </p:spPr>
        <p:txBody>
          <a:bodyPr wrap="square" rtlCol="0">
            <a:spAutoFit/>
          </a:bodyPr>
          <a:lstStyle/>
          <a:p>
            <a:pPr lvl="0" eaLnBrk="0" hangingPunct="0">
              <a:spcBef>
                <a:spcPct val="0"/>
              </a:spcBef>
            </a:pPr>
            <a:r>
              <a:rPr lang="en-US" sz="2000" b="1" dirty="0" smtClean="0">
                <a:solidFill>
                  <a:srgbClr val="FF0000"/>
                </a:solidFill>
                <a:latin typeface="Calibri" pitchFamily="34" charset="0"/>
                <a:ea typeface="Calibri" pitchFamily="34" charset="0"/>
                <a:cs typeface="Times New Roman" pitchFamily="18" charset="0"/>
              </a:rPr>
              <a:t>AFTER installing in SAM</a:t>
            </a:r>
            <a:endParaRPr lang="en-US" sz="20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725B62B1-0011-41B4-B0D4-0B99DB6B365B}" type="slidenum">
              <a:rPr lang="en-US" smtClean="0"/>
              <a:pPr/>
              <a:t>113</a:t>
            </a:fld>
            <a:endParaRPr lang="en-US" dirty="0"/>
          </a:p>
        </p:txBody>
      </p:sp>
    </p:spTree>
    <p:extLst>
      <p:ext uri="{BB962C8B-B14F-4D97-AF65-F5344CB8AC3E}">
        <p14:creationId xmlns:p14="http://schemas.microsoft.com/office/powerpoint/2010/main" val="41020076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0937" y="860486"/>
            <a:ext cx="82867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spcBef>
                <a:spcPct val="0"/>
              </a:spcBef>
            </a:pPr>
            <a:r>
              <a:rPr lang="en-US" dirty="0" smtClean="0">
                <a:solidFill>
                  <a:schemeClr val="bg1"/>
                </a:solidFill>
                <a:latin typeface="Arial" pitchFamily="34" charset="0"/>
              </a:rPr>
              <a:t>At the bottom of the page, the BUS device name list will  indicate the node number  for each module. </a:t>
            </a:r>
          </a:p>
          <a:p>
            <a:pPr lvl="0">
              <a:spcBef>
                <a:spcPct val="0"/>
              </a:spcBef>
            </a:pPr>
            <a:r>
              <a:rPr lang="en-US" dirty="0" smtClean="0">
                <a:solidFill>
                  <a:schemeClr val="bg1"/>
                </a:solidFill>
                <a:latin typeface="Arial" pitchFamily="34" charset="0"/>
              </a:rPr>
              <a:t>This may be different for each SAM software application. Ex. Generator, </a:t>
            </a:r>
            <a:r>
              <a:rPr lang="en-US" dirty="0" err="1" smtClean="0">
                <a:solidFill>
                  <a:schemeClr val="bg1"/>
                </a:solidFill>
                <a:latin typeface="Arial" pitchFamily="34" charset="0"/>
              </a:rPr>
              <a:t>Frac</a:t>
            </a:r>
            <a:r>
              <a:rPr lang="en-US" dirty="0" smtClean="0">
                <a:solidFill>
                  <a:schemeClr val="bg1"/>
                </a:solidFill>
                <a:latin typeface="Arial" pitchFamily="34" charset="0"/>
              </a:rPr>
              <a:t>, Marine may have different nodes assigned. If you install a used SAM, this needs to be verified.</a:t>
            </a:r>
            <a:endParaRPr lang="en-US" dirty="0">
              <a:solidFill>
                <a:schemeClr val="bg1"/>
              </a:solidFill>
              <a:latin typeface="Arial" pitchFamily="34" charset="0"/>
            </a:endParaRPr>
          </a:p>
        </p:txBody>
      </p:sp>
      <p:sp>
        <p:nvSpPr>
          <p:cNvPr id="4" name="TextBox 3"/>
          <p:cNvSpPr txBox="1"/>
          <p:nvPr/>
        </p:nvSpPr>
        <p:spPr>
          <a:xfrm>
            <a:off x="1257299" y="5486400"/>
            <a:ext cx="6314005" cy="400110"/>
          </a:xfrm>
          <a:prstGeom prst="rect">
            <a:avLst/>
          </a:prstGeom>
          <a:noFill/>
        </p:spPr>
        <p:txBody>
          <a:bodyPr wrap="square" rtlCol="0">
            <a:spAutoFit/>
          </a:bodyPr>
          <a:lstStyle/>
          <a:p>
            <a:pPr lvl="0" eaLnBrk="0" hangingPunct="0">
              <a:spcBef>
                <a:spcPct val="0"/>
              </a:spcBef>
            </a:pPr>
            <a:r>
              <a:rPr lang="en-US" sz="2000" b="1" dirty="0" smtClean="0">
                <a:solidFill>
                  <a:srgbClr val="FF0000"/>
                </a:solidFill>
                <a:latin typeface="Calibri" pitchFamily="34" charset="0"/>
                <a:ea typeface="Calibri" pitchFamily="34" charset="0"/>
                <a:cs typeface="Times New Roman" pitchFamily="18" charset="0"/>
              </a:rPr>
              <a:t>AFTER installing in SAM</a:t>
            </a:r>
            <a:endParaRPr lang="en-US" sz="20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114</a:t>
            </a:fld>
            <a:endParaRPr lang="en-US" dirty="0"/>
          </a:p>
        </p:txBody>
      </p:sp>
    </p:spTree>
    <p:extLst>
      <p:ext uri="{BB962C8B-B14F-4D97-AF65-F5344CB8AC3E}">
        <p14:creationId xmlns:p14="http://schemas.microsoft.com/office/powerpoint/2010/main" val="37040005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60895"/>
            <a:ext cx="6400800" cy="830997"/>
          </a:xfrm>
          <a:prstGeom prst="rect">
            <a:avLst/>
          </a:prstGeom>
          <a:noFill/>
        </p:spPr>
        <p:txBody>
          <a:bodyPr wrap="square" rtlCol="0">
            <a:spAutoFit/>
          </a:bodyPr>
          <a:lstStyle/>
          <a:p>
            <a:r>
              <a:rPr lang="en-US" sz="4800" dirty="0" smtClean="0">
                <a:solidFill>
                  <a:schemeClr val="bg1"/>
                </a:solidFill>
              </a:rPr>
              <a:t>Thank You !</a:t>
            </a:r>
            <a:endParaRPr lang="en-US" sz="4800" dirty="0">
              <a:solidFill>
                <a:schemeClr val="bg1"/>
              </a:solidFill>
            </a:endParaRPr>
          </a:p>
        </p:txBody>
      </p:sp>
      <p:sp>
        <p:nvSpPr>
          <p:cNvPr id="3" name="Date Placeholder 2"/>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115</a:t>
            </a:fld>
            <a:endParaRPr lang="en-US" dirty="0"/>
          </a:p>
        </p:txBody>
      </p:sp>
    </p:spTree>
    <p:extLst>
      <p:ext uri="{BB962C8B-B14F-4D97-AF65-F5344CB8AC3E}">
        <p14:creationId xmlns:p14="http://schemas.microsoft.com/office/powerpoint/2010/main" val="2295445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85" y="2226469"/>
            <a:ext cx="838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Text Box 6"/>
          <p:cNvSpPr txBox="1">
            <a:spLocks noChangeArrowheads="1"/>
          </p:cNvSpPr>
          <p:nvPr/>
        </p:nvSpPr>
        <p:spPr bwMode="auto">
          <a:xfrm>
            <a:off x="1737815" y="1859756"/>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Example of injection timing table for Cold Engine</a:t>
            </a:r>
          </a:p>
        </p:txBody>
      </p:sp>
      <p:pic>
        <p:nvPicPr>
          <p:cNvPr id="460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85" y="4572000"/>
            <a:ext cx="8382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8" name="Text Box 8"/>
          <p:cNvSpPr txBox="1">
            <a:spLocks noChangeArrowheads="1"/>
          </p:cNvSpPr>
          <p:nvPr/>
        </p:nvSpPr>
        <p:spPr bwMode="auto">
          <a:xfrm>
            <a:off x="814885" y="4207669"/>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Example of injection timing table for Normal operating temp engine</a:t>
            </a:r>
          </a:p>
        </p:txBody>
      </p:sp>
      <p:sp>
        <p:nvSpPr>
          <p:cNvPr id="7"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How is a calibration made?</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12</a:t>
            </a:fld>
            <a:endParaRPr lang="en-US" dirty="0"/>
          </a:p>
        </p:txBody>
      </p:sp>
    </p:spTree>
    <p:extLst>
      <p:ext uri="{BB962C8B-B14F-4D97-AF65-F5344CB8AC3E}">
        <p14:creationId xmlns:p14="http://schemas.microsoft.com/office/powerpoint/2010/main" val="2807789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71818" y="1981200"/>
            <a:ext cx="2819400"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This is a list of calibration rules.</a:t>
            </a:r>
          </a:p>
          <a:p>
            <a:pPr>
              <a:spcBef>
                <a:spcPct val="50000"/>
              </a:spcBef>
              <a:buFontTx/>
              <a:buChar char="•"/>
            </a:pPr>
            <a:r>
              <a:rPr lang="en-US" sz="1400" dirty="0">
                <a:solidFill>
                  <a:schemeClr val="bg1"/>
                </a:solidFill>
              </a:rPr>
              <a:t>A rule is simply a combination of 1D, 2D and 3D parameters required to enable a certain engine option to operate</a:t>
            </a:r>
            <a:r>
              <a:rPr lang="en-US" sz="1400" dirty="0" smtClean="0">
                <a:solidFill>
                  <a:schemeClr val="bg1"/>
                </a:solidFill>
              </a:rPr>
              <a:t>.</a:t>
            </a:r>
          </a:p>
          <a:p>
            <a:pPr>
              <a:spcBef>
                <a:spcPct val="50000"/>
              </a:spcBef>
              <a:buFontTx/>
              <a:buChar char="•"/>
            </a:pPr>
            <a:r>
              <a:rPr lang="en-US" sz="1400" dirty="0" smtClean="0">
                <a:solidFill>
                  <a:schemeClr val="bg1"/>
                </a:solidFill>
              </a:rPr>
              <a:t>You could call it a calibration package.</a:t>
            </a:r>
            <a:endParaRPr lang="en-US" sz="1400" dirty="0">
              <a:solidFill>
                <a:schemeClr val="bg1"/>
              </a:solidFill>
            </a:endParaRPr>
          </a:p>
          <a:p>
            <a:pPr>
              <a:spcBef>
                <a:spcPct val="50000"/>
              </a:spcBef>
              <a:buFontTx/>
              <a:buChar char="•"/>
            </a:pPr>
            <a:r>
              <a:rPr lang="en-US" sz="1400" dirty="0">
                <a:solidFill>
                  <a:schemeClr val="bg1"/>
                </a:solidFill>
              </a:rPr>
              <a:t>Examples would be HP rating, </a:t>
            </a:r>
          </a:p>
          <a:p>
            <a:pPr>
              <a:spcBef>
                <a:spcPct val="50000"/>
              </a:spcBef>
              <a:buFontTx/>
              <a:buChar char="•"/>
            </a:pPr>
            <a:r>
              <a:rPr lang="en-US" sz="1400" dirty="0">
                <a:solidFill>
                  <a:schemeClr val="bg1"/>
                </a:solidFill>
              </a:rPr>
              <a:t>Throttle control type</a:t>
            </a:r>
          </a:p>
          <a:p>
            <a:pPr>
              <a:spcBef>
                <a:spcPct val="50000"/>
              </a:spcBef>
              <a:buFontTx/>
              <a:buChar char="•"/>
            </a:pPr>
            <a:r>
              <a:rPr lang="en-US" sz="1400" dirty="0">
                <a:solidFill>
                  <a:schemeClr val="bg1"/>
                </a:solidFill>
              </a:rPr>
              <a:t>Pre-lube available</a:t>
            </a:r>
          </a:p>
          <a:p>
            <a:pPr>
              <a:spcBef>
                <a:spcPct val="50000"/>
              </a:spcBef>
              <a:buFontTx/>
              <a:buChar char="•"/>
            </a:pPr>
            <a:endParaRPr lang="en-US" sz="1400" dirty="0">
              <a:solidFill>
                <a:schemeClr val="bg1"/>
              </a:solidFill>
            </a:endParaRPr>
          </a:p>
          <a:p>
            <a:pPr>
              <a:spcBef>
                <a:spcPct val="50000"/>
              </a:spcBef>
              <a:buFontTx/>
              <a:buChar char="•"/>
            </a:pPr>
            <a:endParaRPr lang="en-US" sz="1400" dirty="0">
              <a:solidFill>
                <a:schemeClr val="bg1"/>
              </a:solidFill>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28800"/>
            <a:ext cx="5538788"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Oval 5"/>
          <p:cNvSpPr>
            <a:spLocks noChangeArrowheads="1"/>
          </p:cNvSpPr>
          <p:nvPr/>
        </p:nvSpPr>
        <p:spPr bwMode="auto">
          <a:xfrm>
            <a:off x="3124200" y="4800600"/>
            <a:ext cx="838200" cy="228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How is a calibration made?</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13</a:t>
            </a:fld>
            <a:endParaRPr lang="en-US" dirty="0"/>
          </a:p>
        </p:txBody>
      </p:sp>
    </p:spTree>
    <p:extLst>
      <p:ext uri="{BB962C8B-B14F-4D97-AF65-F5344CB8AC3E}">
        <p14:creationId xmlns:p14="http://schemas.microsoft.com/office/powerpoint/2010/main" val="1537188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04800" y="1981200"/>
            <a:ext cx="16002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This is the  rule for 270 fan clutch.</a:t>
            </a:r>
          </a:p>
          <a:p>
            <a:pPr>
              <a:spcBef>
                <a:spcPct val="50000"/>
              </a:spcBef>
            </a:pPr>
            <a:endParaRPr lang="en-US" sz="1800" dirty="0">
              <a:solidFill>
                <a:schemeClr val="bg1"/>
              </a:solidFill>
            </a:endParaRPr>
          </a:p>
          <a:p>
            <a:pPr>
              <a:spcBef>
                <a:spcPct val="50000"/>
              </a:spcBef>
            </a:pPr>
            <a:r>
              <a:rPr lang="en-US" sz="1400" dirty="0">
                <a:solidFill>
                  <a:schemeClr val="bg1"/>
                </a:solidFill>
              </a:rPr>
              <a:t>It lists the correct setting for every calibration required for the 270 fan clutch NON Emissions cal.</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68961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How is a calibration made?</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14</a:t>
            </a:fld>
            <a:endParaRPr lang="en-US" dirty="0"/>
          </a:p>
        </p:txBody>
      </p:sp>
    </p:spTree>
    <p:extLst>
      <p:ext uri="{BB962C8B-B14F-4D97-AF65-F5344CB8AC3E}">
        <p14:creationId xmlns:p14="http://schemas.microsoft.com/office/powerpoint/2010/main" val="3139976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981200"/>
            <a:ext cx="79248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chemeClr val="bg1"/>
                </a:solidFill>
              </a:rPr>
              <a:t>Diasys is the tool required to connect to MTU engine governors</a:t>
            </a:r>
          </a:p>
          <a:p>
            <a:pPr algn="ctr">
              <a:spcBef>
                <a:spcPct val="50000"/>
              </a:spcBef>
            </a:pPr>
            <a:r>
              <a:rPr lang="en-US" sz="1800" dirty="0">
                <a:solidFill>
                  <a:schemeClr val="bg1"/>
                </a:solidFill>
              </a:rPr>
              <a:t>You can use Diasys to:</a:t>
            </a:r>
          </a:p>
          <a:p>
            <a:pPr algn="ctr">
              <a:spcBef>
                <a:spcPct val="50000"/>
              </a:spcBef>
              <a:buFontTx/>
              <a:buChar char="•"/>
            </a:pPr>
            <a:r>
              <a:rPr lang="en-US" sz="1800" dirty="0">
                <a:solidFill>
                  <a:schemeClr val="bg1"/>
                </a:solidFill>
              </a:rPr>
              <a:t>Check for diagnostic codes</a:t>
            </a:r>
          </a:p>
          <a:p>
            <a:pPr algn="ctr">
              <a:spcBef>
                <a:spcPct val="50000"/>
              </a:spcBef>
              <a:buFontTx/>
              <a:buChar char="•"/>
            </a:pPr>
            <a:r>
              <a:rPr lang="en-US" sz="1800" dirty="0">
                <a:solidFill>
                  <a:schemeClr val="bg1"/>
                </a:solidFill>
              </a:rPr>
              <a:t>Read current speed and load conditions</a:t>
            </a:r>
          </a:p>
          <a:p>
            <a:pPr algn="ctr">
              <a:spcBef>
                <a:spcPct val="50000"/>
              </a:spcBef>
              <a:buFontTx/>
              <a:buChar char="•"/>
            </a:pPr>
            <a:r>
              <a:rPr lang="en-US" sz="1800" dirty="0">
                <a:solidFill>
                  <a:schemeClr val="bg1"/>
                </a:solidFill>
              </a:rPr>
              <a:t>Read fueling rate </a:t>
            </a:r>
          </a:p>
          <a:p>
            <a:pPr algn="ctr">
              <a:spcBef>
                <a:spcPct val="50000"/>
              </a:spcBef>
              <a:buFontTx/>
              <a:buChar char="•"/>
            </a:pPr>
            <a:r>
              <a:rPr lang="en-US" sz="1800" dirty="0">
                <a:solidFill>
                  <a:schemeClr val="bg1"/>
                </a:solidFill>
              </a:rPr>
              <a:t>Check engine history for previous diagnostic codes</a:t>
            </a:r>
          </a:p>
          <a:p>
            <a:pPr algn="ctr">
              <a:spcBef>
                <a:spcPct val="50000"/>
              </a:spcBef>
              <a:buFontTx/>
              <a:buChar char="•"/>
            </a:pPr>
            <a:r>
              <a:rPr lang="en-US" sz="1800" dirty="0">
                <a:solidFill>
                  <a:schemeClr val="bg1"/>
                </a:solidFill>
              </a:rPr>
              <a:t>Run diagnostic tests on the engine</a:t>
            </a:r>
          </a:p>
          <a:p>
            <a:pPr algn="ctr">
              <a:spcBef>
                <a:spcPct val="50000"/>
              </a:spcBef>
              <a:buFontTx/>
              <a:buChar char="•"/>
            </a:pPr>
            <a:r>
              <a:rPr lang="en-US" sz="1800" dirty="0">
                <a:solidFill>
                  <a:schemeClr val="bg1"/>
                </a:solidFill>
              </a:rPr>
              <a:t>Make necessary calibration changes</a:t>
            </a:r>
          </a:p>
          <a:p>
            <a:pPr>
              <a:spcBef>
                <a:spcPct val="50000"/>
              </a:spcBef>
            </a:pPr>
            <a:endParaRPr lang="en-US" sz="1800" dirty="0">
              <a:solidFill>
                <a:schemeClr val="bg1"/>
              </a:solidFill>
            </a:endParaRPr>
          </a:p>
        </p:txBody>
      </p:sp>
      <p:sp>
        <p:nvSpPr>
          <p:cNvPr id="12291" name="Text Box 3"/>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000" dirty="0">
                <a:solidFill>
                  <a:schemeClr val="bg1"/>
                </a:solidFill>
              </a:rPr>
              <a:t>Basic information about Diasys</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15</a:t>
            </a:fld>
            <a:endParaRPr lang="en-US" dirty="0"/>
          </a:p>
        </p:txBody>
      </p:sp>
    </p:spTree>
    <p:extLst>
      <p:ext uri="{BB962C8B-B14F-4D97-AF65-F5344CB8AC3E}">
        <p14:creationId xmlns:p14="http://schemas.microsoft.com/office/powerpoint/2010/main" val="515663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16</a:t>
            </a:fld>
            <a:endParaRPr lang="en-US" dirty="0"/>
          </a:p>
        </p:txBody>
      </p:sp>
      <p:sp>
        <p:nvSpPr>
          <p:cNvPr id="13314" name="Rectangle 2"/>
          <p:cNvSpPr>
            <a:spLocks noGrp="1" noChangeArrowheads="1"/>
          </p:cNvSpPr>
          <p:nvPr>
            <p:ph type="title" idx="4294967295"/>
          </p:nvPr>
        </p:nvSpPr>
        <p:spPr>
          <a:xfrm>
            <a:off x="533400" y="1143000"/>
            <a:ext cx="8229600" cy="1143000"/>
          </a:xfrm>
          <a:prstGeom prst="rect">
            <a:avLst/>
          </a:prstGeom>
        </p:spPr>
        <p:txBody>
          <a:bodyPr/>
          <a:lstStyle/>
          <a:p>
            <a:pPr algn="ctr"/>
            <a:r>
              <a:rPr lang="en-US" sz="4000" dirty="0">
                <a:solidFill>
                  <a:schemeClr val="bg1"/>
                </a:solidFill>
              </a:rPr>
              <a:t>Diasys Operation and Functions</a:t>
            </a:r>
          </a:p>
        </p:txBody>
      </p:sp>
      <p:sp>
        <p:nvSpPr>
          <p:cNvPr id="13315" name="Rectangle 3"/>
          <p:cNvSpPr>
            <a:spLocks noGrp="1" noChangeArrowheads="1"/>
          </p:cNvSpPr>
          <p:nvPr>
            <p:ph type="body" idx="4294967295"/>
          </p:nvPr>
        </p:nvSpPr>
        <p:spPr>
          <a:xfrm>
            <a:off x="0" y="1600200"/>
            <a:ext cx="8229600" cy="3840163"/>
          </a:xfrm>
          <a:prstGeom prst="rect">
            <a:avLst/>
          </a:prstGeom>
          <a:noFill/>
          <a:ln/>
        </p:spPr>
        <p:txBody>
          <a:bodyPr anchor="ctr"/>
          <a:lstStyle/>
          <a:p>
            <a:pPr algn="ctr"/>
            <a:r>
              <a:rPr lang="en-US" sz="4000" dirty="0">
                <a:solidFill>
                  <a:schemeClr val="bg1"/>
                </a:solidFill>
              </a:rPr>
              <a:t>Getting Started</a:t>
            </a:r>
          </a:p>
        </p:txBody>
      </p:sp>
    </p:spTree>
    <p:extLst>
      <p:ext uri="{BB962C8B-B14F-4D97-AF65-F5344CB8AC3E}">
        <p14:creationId xmlns:p14="http://schemas.microsoft.com/office/powerpoint/2010/main" val="1089238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096000"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1371600" y="746125"/>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Getting Started</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17</a:t>
            </a:fld>
            <a:endParaRPr lang="en-US" dirty="0"/>
          </a:p>
        </p:txBody>
      </p:sp>
    </p:spTree>
    <p:extLst>
      <p:ext uri="{BB962C8B-B14F-4D97-AF65-F5344CB8AC3E}">
        <p14:creationId xmlns:p14="http://schemas.microsoft.com/office/powerpoint/2010/main" val="722619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l="50044" t="21217" b="3125"/>
          <a:stretch>
            <a:fillRect/>
          </a:stretch>
        </p:blipFill>
        <p:spPr bwMode="auto">
          <a:xfrm>
            <a:off x="1600200" y="1371600"/>
            <a:ext cx="72326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4"/>
          <p:cNvSpPr txBox="1">
            <a:spLocks noChangeArrowheads="1"/>
          </p:cNvSpPr>
          <p:nvPr/>
        </p:nvSpPr>
        <p:spPr bwMode="auto">
          <a:xfrm>
            <a:off x="228600" y="1600200"/>
            <a:ext cx="2895600" cy="29908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t>Standard warning appears when starting the software. </a:t>
            </a:r>
          </a:p>
          <a:p>
            <a:pPr>
              <a:spcBef>
                <a:spcPct val="50000"/>
              </a:spcBef>
              <a:buFontTx/>
              <a:buChar char="•"/>
            </a:pPr>
            <a:r>
              <a:rPr lang="en-US" sz="1800" b="1" dirty="0"/>
              <a:t>Dangers of making unauthorized changes </a:t>
            </a:r>
          </a:p>
          <a:p>
            <a:pPr>
              <a:spcBef>
                <a:spcPct val="50000"/>
              </a:spcBef>
              <a:buFontTx/>
              <a:buChar char="•"/>
            </a:pPr>
            <a:r>
              <a:rPr lang="en-US" sz="1800" b="1" dirty="0"/>
              <a:t>Protect your personal Diasys key (dongle).</a:t>
            </a:r>
          </a:p>
          <a:p>
            <a:pPr>
              <a:spcBef>
                <a:spcPct val="50000"/>
              </a:spcBef>
              <a:buFontTx/>
              <a:buChar char="•"/>
            </a:pPr>
            <a:r>
              <a:rPr lang="en-US" sz="1800" b="1" dirty="0"/>
              <a:t>Engine Operation Warning</a:t>
            </a:r>
          </a:p>
        </p:txBody>
      </p:sp>
      <p:sp>
        <p:nvSpPr>
          <p:cNvPr id="6" name="Text Box 2"/>
          <p:cNvSpPr txBox="1">
            <a:spLocks noChangeArrowheads="1"/>
          </p:cNvSpPr>
          <p:nvPr/>
        </p:nvSpPr>
        <p:spPr bwMode="auto">
          <a:xfrm>
            <a:off x="1371600" y="746125"/>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Getting Started</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18</a:t>
            </a:fld>
            <a:endParaRPr lang="en-US" dirty="0"/>
          </a:p>
        </p:txBody>
      </p:sp>
    </p:spTree>
    <p:extLst>
      <p:ext uri="{BB962C8B-B14F-4D97-AF65-F5344CB8AC3E}">
        <p14:creationId xmlns:p14="http://schemas.microsoft.com/office/powerpoint/2010/main" val="2751697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71600" y="746125"/>
            <a:ext cx="632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Getting Started</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49994" t="21378" b="3282"/>
          <a:stretch>
            <a:fillRect/>
          </a:stretch>
        </p:blipFill>
        <p:spPr bwMode="auto">
          <a:xfrm>
            <a:off x="1676400" y="1447800"/>
            <a:ext cx="7164388"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4"/>
          <p:cNvSpPr txBox="1">
            <a:spLocks noChangeArrowheads="1"/>
          </p:cNvSpPr>
          <p:nvPr/>
        </p:nvSpPr>
        <p:spPr bwMode="auto">
          <a:xfrm>
            <a:off x="533400" y="1752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p>
        </p:txBody>
      </p:sp>
      <p:sp>
        <p:nvSpPr>
          <p:cNvPr id="16389" name="Text Box 5"/>
          <p:cNvSpPr txBox="1">
            <a:spLocks noChangeArrowheads="1"/>
          </p:cNvSpPr>
          <p:nvPr/>
        </p:nvSpPr>
        <p:spPr bwMode="auto">
          <a:xfrm>
            <a:off x="304800" y="1600200"/>
            <a:ext cx="3352800" cy="30749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t>Two Options Available to Trained Field Personnel:</a:t>
            </a:r>
          </a:p>
          <a:p>
            <a:pPr>
              <a:spcBef>
                <a:spcPct val="50000"/>
              </a:spcBef>
              <a:buFontTx/>
              <a:buChar char="•"/>
            </a:pPr>
            <a:r>
              <a:rPr lang="en-US" sz="1800" b="1" dirty="0"/>
              <a:t> Customer</a:t>
            </a:r>
          </a:p>
          <a:p>
            <a:pPr lvl="1">
              <a:spcBef>
                <a:spcPct val="50000"/>
              </a:spcBef>
              <a:buFontTx/>
              <a:buChar char="•"/>
            </a:pPr>
            <a:r>
              <a:rPr lang="en-US" sz="1400" b="1" dirty="0"/>
              <a:t>Few Options or Functionality</a:t>
            </a:r>
          </a:p>
          <a:p>
            <a:pPr>
              <a:spcBef>
                <a:spcPct val="50000"/>
              </a:spcBef>
              <a:buFontTx/>
              <a:buChar char="•"/>
            </a:pPr>
            <a:r>
              <a:rPr lang="en-US" sz="1800" b="1" dirty="0"/>
              <a:t>Product Support</a:t>
            </a:r>
          </a:p>
          <a:p>
            <a:pPr lvl="1">
              <a:spcBef>
                <a:spcPct val="50000"/>
              </a:spcBef>
              <a:buFontTx/>
              <a:buChar char="•"/>
            </a:pPr>
            <a:r>
              <a:rPr lang="en-US" sz="1400" b="1" dirty="0"/>
              <a:t>Most options and Functionality available to Field Personnel</a:t>
            </a:r>
          </a:p>
          <a:p>
            <a:pPr lvl="1">
              <a:spcBef>
                <a:spcPct val="50000"/>
              </a:spcBef>
              <a:buFontTx/>
              <a:buChar char="•"/>
            </a:pPr>
            <a:r>
              <a:rPr lang="en-US" sz="1400" b="1" dirty="0"/>
              <a:t>Most common selection for field diagnostics and adjustments</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19</a:t>
            </a:fld>
            <a:endParaRPr lang="en-US" dirty="0"/>
          </a:p>
        </p:txBody>
      </p:sp>
    </p:spTree>
    <p:extLst>
      <p:ext uri="{BB962C8B-B14F-4D97-AF65-F5344CB8AC3E}">
        <p14:creationId xmlns:p14="http://schemas.microsoft.com/office/powerpoint/2010/main" val="355386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172200"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381000" y="1174012"/>
            <a:ext cx="8229600" cy="114300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4000" b="1" dirty="0" smtClean="0">
                <a:solidFill>
                  <a:schemeClr val="bg1"/>
                </a:solidFill>
              </a:rPr>
              <a:t>MTU Electronics</a:t>
            </a:r>
            <a:endParaRPr lang="en-US" sz="4000" b="1"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2</a:t>
            </a:fld>
            <a:endParaRPr lang="en-US" dirty="0"/>
          </a:p>
        </p:txBody>
      </p:sp>
    </p:spTree>
    <p:extLst>
      <p:ext uri="{BB962C8B-B14F-4D97-AF65-F5344CB8AC3E}">
        <p14:creationId xmlns:p14="http://schemas.microsoft.com/office/powerpoint/2010/main" val="3742213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6629400"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3"/>
          <p:cNvSpPr txBox="1">
            <a:spLocks noChangeArrowheads="1"/>
          </p:cNvSpPr>
          <p:nvPr/>
        </p:nvSpPr>
        <p:spPr bwMode="auto">
          <a:xfrm>
            <a:off x="381000" y="730065"/>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chemeClr val="bg1"/>
                </a:solidFill>
              </a:rPr>
              <a:t>Select the controller you want to connect with.</a:t>
            </a:r>
          </a:p>
        </p:txBody>
      </p:sp>
      <p:sp>
        <p:nvSpPr>
          <p:cNvPr id="17412" name="Text Box 4"/>
          <p:cNvSpPr txBox="1">
            <a:spLocks noChangeArrowheads="1"/>
          </p:cNvSpPr>
          <p:nvPr/>
        </p:nvSpPr>
        <p:spPr bwMode="auto">
          <a:xfrm>
            <a:off x="304800" y="1447800"/>
            <a:ext cx="3505200" cy="147796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t>Options in this screen will vary depending on the users training level. More options are available as training courses are completed.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20</a:t>
            </a:fld>
            <a:endParaRPr lang="en-US" dirty="0"/>
          </a:p>
        </p:txBody>
      </p:sp>
    </p:spTree>
    <p:extLst>
      <p:ext uri="{BB962C8B-B14F-4D97-AF65-F5344CB8AC3E}">
        <p14:creationId xmlns:p14="http://schemas.microsoft.com/office/powerpoint/2010/main" val="3754365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730064"/>
            <a:ext cx="693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chemeClr val="bg1"/>
                </a:solidFill>
              </a:rPr>
              <a:t>If you are not sure what controller you are working with, select a picture to view.</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84171"/>
            <a:ext cx="6324600"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21</a:t>
            </a:fld>
            <a:endParaRPr lang="en-US" dirty="0"/>
          </a:p>
        </p:txBody>
      </p:sp>
    </p:spTree>
    <p:extLst>
      <p:ext uri="{BB962C8B-B14F-4D97-AF65-F5344CB8AC3E}">
        <p14:creationId xmlns:p14="http://schemas.microsoft.com/office/powerpoint/2010/main" val="4197420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22</a:t>
            </a:fld>
            <a:endParaRPr lang="en-US" dirty="0"/>
          </a:p>
        </p:txBody>
      </p:sp>
      <p:sp>
        <p:nvSpPr>
          <p:cNvPr id="19458" name="Rectangle 2"/>
          <p:cNvSpPr>
            <a:spLocks noGrp="1" noChangeArrowheads="1"/>
          </p:cNvSpPr>
          <p:nvPr>
            <p:ph type="title" idx="4294967295"/>
          </p:nvPr>
        </p:nvSpPr>
        <p:spPr>
          <a:xfrm>
            <a:off x="457200" y="926057"/>
            <a:ext cx="8072770" cy="701675"/>
          </a:xfrm>
          <a:prstGeom prst="rect">
            <a:avLst/>
          </a:prstGeom>
        </p:spPr>
        <p:txBody>
          <a:bodyPr/>
          <a:lstStyle/>
          <a:p>
            <a:r>
              <a:rPr lang="en-US" sz="3600" dirty="0">
                <a:solidFill>
                  <a:schemeClr val="bg1"/>
                </a:solidFill>
              </a:rPr>
              <a:t>Three Options Used Most in the Field</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l="50000" t="21355" b="3157"/>
          <a:stretch>
            <a:fillRect/>
          </a:stretch>
        </p:blipFill>
        <p:spPr bwMode="auto">
          <a:xfrm>
            <a:off x="1066800" y="1828800"/>
            <a:ext cx="7239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4"/>
          <p:cNvSpPr txBox="1">
            <a:spLocks noChangeArrowheads="1"/>
          </p:cNvSpPr>
          <p:nvPr/>
        </p:nvSpPr>
        <p:spPr bwMode="auto">
          <a:xfrm>
            <a:off x="237460" y="3124200"/>
            <a:ext cx="2819400" cy="2571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Entering a new engine on YOUR computer</a:t>
            </a:r>
          </a:p>
        </p:txBody>
      </p:sp>
      <p:sp>
        <p:nvSpPr>
          <p:cNvPr id="19461" name="Text Box 5"/>
          <p:cNvSpPr txBox="1">
            <a:spLocks noChangeArrowheads="1"/>
          </p:cNvSpPr>
          <p:nvPr/>
        </p:nvSpPr>
        <p:spPr bwMode="auto">
          <a:xfrm>
            <a:off x="0" y="22860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1800" b="1" dirty="0"/>
          </a:p>
        </p:txBody>
      </p:sp>
      <p:sp>
        <p:nvSpPr>
          <p:cNvPr id="19462" name="Text Box 6"/>
          <p:cNvSpPr txBox="1">
            <a:spLocks noChangeArrowheads="1"/>
          </p:cNvSpPr>
          <p:nvPr/>
        </p:nvSpPr>
        <p:spPr bwMode="auto">
          <a:xfrm>
            <a:off x="228600" y="3832927"/>
            <a:ext cx="2819400" cy="409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Transferring engine data (calibrations) to-and-from the ‘Mainframe’</a:t>
            </a:r>
          </a:p>
        </p:txBody>
      </p:sp>
      <p:sp>
        <p:nvSpPr>
          <p:cNvPr id="19463" name="Text Box 7"/>
          <p:cNvSpPr txBox="1">
            <a:spLocks noChangeArrowheads="1"/>
          </p:cNvSpPr>
          <p:nvPr/>
        </p:nvSpPr>
        <p:spPr bwMode="auto">
          <a:xfrm>
            <a:off x="6248400" y="3100387"/>
            <a:ext cx="2514600" cy="409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Open an engine description previously connected to</a:t>
            </a:r>
          </a:p>
        </p:txBody>
      </p:sp>
      <p:sp>
        <p:nvSpPr>
          <p:cNvPr id="19464" name="Text Box 8"/>
          <p:cNvSpPr txBox="1">
            <a:spLocks noChangeArrowheads="1"/>
          </p:cNvSpPr>
          <p:nvPr/>
        </p:nvSpPr>
        <p:spPr bwMode="auto">
          <a:xfrm>
            <a:off x="6248400" y="3505200"/>
            <a:ext cx="2514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1800" b="1" dirty="0"/>
          </a:p>
        </p:txBody>
      </p:sp>
      <p:sp>
        <p:nvSpPr>
          <p:cNvPr id="19465" name="Line 9"/>
          <p:cNvSpPr>
            <a:spLocks noChangeShapeType="1"/>
          </p:cNvSpPr>
          <p:nvPr/>
        </p:nvSpPr>
        <p:spPr bwMode="auto">
          <a:xfrm>
            <a:off x="3058633" y="3228975"/>
            <a:ext cx="457200" cy="152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9466" name="Line 10"/>
          <p:cNvSpPr>
            <a:spLocks noChangeShapeType="1"/>
          </p:cNvSpPr>
          <p:nvPr/>
        </p:nvSpPr>
        <p:spPr bwMode="auto">
          <a:xfrm>
            <a:off x="3048000" y="3962400"/>
            <a:ext cx="457200" cy="76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9467" name="Line 11"/>
          <p:cNvSpPr>
            <a:spLocks noChangeShapeType="1"/>
          </p:cNvSpPr>
          <p:nvPr/>
        </p:nvSpPr>
        <p:spPr bwMode="auto">
          <a:xfrm flipH="1">
            <a:off x="5867400" y="3176587"/>
            <a:ext cx="381000" cy="152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Tree>
    <p:extLst>
      <p:ext uri="{BB962C8B-B14F-4D97-AF65-F5344CB8AC3E}">
        <p14:creationId xmlns:p14="http://schemas.microsoft.com/office/powerpoint/2010/main" val="1264082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l="50000" t="21738" b="3539"/>
          <a:stretch>
            <a:fillRect/>
          </a:stretch>
        </p:blipFill>
        <p:spPr bwMode="auto">
          <a:xfrm>
            <a:off x="1447800" y="1828800"/>
            <a:ext cx="7391400" cy="4418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 Box 4"/>
          <p:cNvSpPr txBox="1">
            <a:spLocks noChangeArrowheads="1"/>
          </p:cNvSpPr>
          <p:nvPr/>
        </p:nvSpPr>
        <p:spPr bwMode="auto">
          <a:xfrm>
            <a:off x="228600" y="2438400"/>
            <a:ext cx="3124200" cy="230346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t>Name of Project or Unit which you working on</a:t>
            </a:r>
          </a:p>
          <a:p>
            <a:pPr>
              <a:spcBef>
                <a:spcPct val="50000"/>
              </a:spcBef>
              <a:buFontTx/>
              <a:buChar char="•"/>
            </a:pPr>
            <a:r>
              <a:rPr lang="en-US" sz="1800" b="1" dirty="0"/>
              <a:t>Name can be anything to help you remember the project</a:t>
            </a:r>
          </a:p>
          <a:p>
            <a:pPr lvl="1">
              <a:spcBef>
                <a:spcPct val="50000"/>
              </a:spcBef>
              <a:buFontTx/>
              <a:buChar char="•"/>
            </a:pPr>
            <a:r>
              <a:rPr lang="en-US" sz="1800" b="1" dirty="0"/>
              <a:t>Click on “New” to enter engine number</a:t>
            </a:r>
          </a:p>
        </p:txBody>
      </p:sp>
      <p:sp>
        <p:nvSpPr>
          <p:cNvPr id="20485" name="Line 5"/>
          <p:cNvSpPr>
            <a:spLocks noChangeShapeType="1"/>
          </p:cNvSpPr>
          <p:nvPr/>
        </p:nvSpPr>
        <p:spPr bwMode="auto">
          <a:xfrm flipV="1">
            <a:off x="3124200" y="4152900"/>
            <a:ext cx="2438400" cy="4191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23</a:t>
            </a:fld>
            <a:endParaRPr lang="en-US" dirty="0"/>
          </a:p>
        </p:txBody>
      </p:sp>
      <p:sp>
        <p:nvSpPr>
          <p:cNvPr id="7" name="Rectangle 2"/>
          <p:cNvSpPr>
            <a:spLocks noGrp="1" noChangeArrowheads="1"/>
          </p:cNvSpPr>
          <p:nvPr>
            <p:ph type="title" idx="4294967295"/>
          </p:nvPr>
        </p:nvSpPr>
        <p:spPr>
          <a:xfrm>
            <a:off x="909970" y="926057"/>
            <a:ext cx="7620000" cy="701675"/>
          </a:xfrm>
          <a:prstGeom prst="rect">
            <a:avLst/>
          </a:prstGeom>
        </p:spPr>
        <p:txBody>
          <a:bodyPr/>
          <a:lstStyle/>
          <a:p>
            <a:pPr algn="ctr"/>
            <a:r>
              <a:rPr lang="en-US" sz="3600" dirty="0">
                <a:solidFill>
                  <a:schemeClr val="bg1"/>
                </a:solidFill>
              </a:rPr>
              <a:t>Preparing to connect to the ECU</a:t>
            </a:r>
          </a:p>
        </p:txBody>
      </p:sp>
    </p:spTree>
    <p:extLst>
      <p:ext uri="{BB962C8B-B14F-4D97-AF65-F5344CB8AC3E}">
        <p14:creationId xmlns:p14="http://schemas.microsoft.com/office/powerpoint/2010/main" val="2965104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24</a:t>
            </a:fld>
            <a:endParaRPr lang="en-US" dirty="0"/>
          </a:p>
        </p:txBody>
      </p:sp>
      <p:sp>
        <p:nvSpPr>
          <p:cNvPr id="21506" name="Rectangle 2"/>
          <p:cNvSpPr>
            <a:spLocks noGrp="1" noChangeArrowheads="1"/>
          </p:cNvSpPr>
          <p:nvPr>
            <p:ph type="title" idx="4294967295"/>
          </p:nvPr>
        </p:nvSpPr>
        <p:spPr>
          <a:xfrm>
            <a:off x="909970" y="926057"/>
            <a:ext cx="7620000" cy="701675"/>
          </a:xfrm>
          <a:prstGeom prst="rect">
            <a:avLst/>
          </a:prstGeom>
        </p:spPr>
        <p:txBody>
          <a:bodyPr/>
          <a:lstStyle/>
          <a:p>
            <a:pPr algn="ctr"/>
            <a:r>
              <a:rPr lang="en-US" sz="3600" dirty="0">
                <a:solidFill>
                  <a:schemeClr val="bg1"/>
                </a:solidFill>
              </a:rPr>
              <a:t>Preparing to connect to the ECU</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l="50000" t="21507" b="3108"/>
          <a:stretch>
            <a:fillRect/>
          </a:stretch>
        </p:blipFill>
        <p:spPr bwMode="auto">
          <a:xfrm>
            <a:off x="1447800" y="1627732"/>
            <a:ext cx="7391400" cy="445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Line 5"/>
          <p:cNvSpPr>
            <a:spLocks noChangeShapeType="1"/>
          </p:cNvSpPr>
          <p:nvPr/>
        </p:nvSpPr>
        <p:spPr bwMode="auto">
          <a:xfrm>
            <a:off x="3305840" y="2739740"/>
            <a:ext cx="1219200" cy="116681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1510" name="Text Box 6"/>
          <p:cNvSpPr txBox="1">
            <a:spLocks noChangeArrowheads="1"/>
          </p:cNvSpPr>
          <p:nvPr/>
        </p:nvSpPr>
        <p:spPr bwMode="auto">
          <a:xfrm>
            <a:off x="7010400" y="3824666"/>
            <a:ext cx="1981200" cy="5619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More than one engine can be entered by clicking ‘New’ again.</a:t>
            </a:r>
          </a:p>
        </p:txBody>
      </p:sp>
      <p:sp>
        <p:nvSpPr>
          <p:cNvPr id="21511" name="Text Box 7"/>
          <p:cNvSpPr txBox="1">
            <a:spLocks noChangeArrowheads="1"/>
          </p:cNvSpPr>
          <p:nvPr/>
        </p:nvSpPr>
        <p:spPr bwMode="auto">
          <a:xfrm>
            <a:off x="609600" y="5056187"/>
            <a:ext cx="2438400" cy="2571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Click ‘OK’ when engine(s) is entered</a:t>
            </a:r>
          </a:p>
        </p:txBody>
      </p:sp>
      <p:sp>
        <p:nvSpPr>
          <p:cNvPr id="21512" name="Line 8"/>
          <p:cNvSpPr>
            <a:spLocks noChangeShapeType="1"/>
          </p:cNvSpPr>
          <p:nvPr/>
        </p:nvSpPr>
        <p:spPr bwMode="auto">
          <a:xfrm flipV="1">
            <a:off x="1324640" y="4370387"/>
            <a:ext cx="3200400" cy="685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1513" name="Line 9"/>
          <p:cNvSpPr>
            <a:spLocks noChangeShapeType="1"/>
          </p:cNvSpPr>
          <p:nvPr/>
        </p:nvSpPr>
        <p:spPr bwMode="auto">
          <a:xfrm flipH="1" flipV="1">
            <a:off x="6629400" y="4029453"/>
            <a:ext cx="381000" cy="76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1514" name="Text Box 10"/>
          <p:cNvSpPr txBox="1">
            <a:spLocks noChangeArrowheads="1"/>
          </p:cNvSpPr>
          <p:nvPr/>
        </p:nvSpPr>
        <p:spPr bwMode="auto">
          <a:xfrm>
            <a:off x="3352800" y="5429865"/>
            <a:ext cx="2362200" cy="4159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a:t>Click ‘Create’ when all engines are entered</a:t>
            </a:r>
          </a:p>
        </p:txBody>
      </p:sp>
      <p:sp>
        <p:nvSpPr>
          <p:cNvPr id="21515" name="Line 11"/>
          <p:cNvSpPr>
            <a:spLocks noChangeShapeType="1"/>
          </p:cNvSpPr>
          <p:nvPr/>
        </p:nvSpPr>
        <p:spPr bwMode="auto">
          <a:xfrm flipH="1" flipV="1">
            <a:off x="4719970" y="5123121"/>
            <a:ext cx="228600" cy="304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1508" name="Text Box 4"/>
          <p:cNvSpPr txBox="1">
            <a:spLocks noChangeArrowheads="1"/>
          </p:cNvSpPr>
          <p:nvPr/>
        </p:nvSpPr>
        <p:spPr bwMode="auto">
          <a:xfrm>
            <a:off x="381000" y="2514600"/>
            <a:ext cx="2971800" cy="9556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a:t>Engine Number can be entered OR a simple digit. DiaSys will automatically correct when connecting to the governor. </a:t>
            </a:r>
          </a:p>
        </p:txBody>
      </p:sp>
    </p:spTree>
    <p:extLst>
      <p:ext uri="{BB962C8B-B14F-4D97-AF65-F5344CB8AC3E}">
        <p14:creationId xmlns:p14="http://schemas.microsoft.com/office/powerpoint/2010/main" val="2912241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1"/>
                                        </p:tgtEl>
                                        <p:attrNameLst>
                                          <p:attrName>style.visibility</p:attrName>
                                        </p:attrNameLst>
                                      </p:cBhvr>
                                      <p:to>
                                        <p:strVal val="visible"/>
                                      </p:to>
                                    </p:set>
                                    <p:anim calcmode="lin" valueType="num">
                                      <p:cBhvr additive="base">
                                        <p:cTn id="11" dur="500" fill="hold"/>
                                        <p:tgtEl>
                                          <p:spTgt spid="21511"/>
                                        </p:tgtEl>
                                        <p:attrNameLst>
                                          <p:attrName>ppt_x</p:attrName>
                                        </p:attrNameLst>
                                      </p:cBhvr>
                                      <p:tavLst>
                                        <p:tav tm="0">
                                          <p:val>
                                            <p:strVal val="#ppt_x"/>
                                          </p:val>
                                        </p:tav>
                                        <p:tav tm="100000">
                                          <p:val>
                                            <p:strVal val="#ppt_x"/>
                                          </p:val>
                                        </p:tav>
                                      </p:tavLst>
                                    </p:anim>
                                    <p:anim calcmode="lin" valueType="num">
                                      <p:cBhvr additive="base">
                                        <p:cTn id="12"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additive="base">
                                        <p:cTn id="17" dur="500" fill="hold"/>
                                        <p:tgtEl>
                                          <p:spTgt spid="21510"/>
                                        </p:tgtEl>
                                        <p:attrNameLst>
                                          <p:attrName>ppt_x</p:attrName>
                                        </p:attrNameLst>
                                      </p:cBhvr>
                                      <p:tavLst>
                                        <p:tav tm="0">
                                          <p:val>
                                            <p:strVal val="#ppt_x"/>
                                          </p:val>
                                        </p:tav>
                                        <p:tav tm="100000">
                                          <p:val>
                                            <p:strVal val="#ppt_x"/>
                                          </p:val>
                                        </p:tav>
                                      </p:tavLst>
                                    </p:anim>
                                    <p:anim calcmode="lin" valueType="num">
                                      <p:cBhvr additive="base">
                                        <p:cTn id="18" dur="500" fill="hold"/>
                                        <p:tgtEl>
                                          <p:spTgt spid="215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513"/>
                                        </p:tgtEl>
                                        <p:attrNameLst>
                                          <p:attrName>style.visibility</p:attrName>
                                        </p:attrNameLst>
                                      </p:cBhvr>
                                      <p:to>
                                        <p:strVal val="visible"/>
                                      </p:to>
                                    </p:set>
                                    <p:anim calcmode="lin" valueType="num">
                                      <p:cBhvr additive="base">
                                        <p:cTn id="21" dur="500" fill="hold"/>
                                        <p:tgtEl>
                                          <p:spTgt spid="21513"/>
                                        </p:tgtEl>
                                        <p:attrNameLst>
                                          <p:attrName>ppt_x</p:attrName>
                                        </p:attrNameLst>
                                      </p:cBhvr>
                                      <p:tavLst>
                                        <p:tav tm="0">
                                          <p:val>
                                            <p:strVal val="#ppt_x"/>
                                          </p:val>
                                        </p:tav>
                                        <p:tav tm="100000">
                                          <p:val>
                                            <p:strVal val="#ppt_x"/>
                                          </p:val>
                                        </p:tav>
                                      </p:tavLst>
                                    </p:anim>
                                    <p:anim calcmode="lin" valueType="num">
                                      <p:cBhvr additive="base">
                                        <p:cTn id="2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515"/>
                                        </p:tgtEl>
                                        <p:attrNameLst>
                                          <p:attrName>style.visibility</p:attrName>
                                        </p:attrNameLst>
                                      </p:cBhvr>
                                      <p:to>
                                        <p:strVal val="visible"/>
                                      </p:to>
                                    </p:set>
                                    <p:anim calcmode="lin" valueType="num">
                                      <p:cBhvr additive="base">
                                        <p:cTn id="27" dur="500" fill="hold"/>
                                        <p:tgtEl>
                                          <p:spTgt spid="21515"/>
                                        </p:tgtEl>
                                        <p:attrNameLst>
                                          <p:attrName>ppt_x</p:attrName>
                                        </p:attrNameLst>
                                      </p:cBhvr>
                                      <p:tavLst>
                                        <p:tav tm="0">
                                          <p:val>
                                            <p:strVal val="#ppt_x"/>
                                          </p:val>
                                        </p:tav>
                                        <p:tav tm="100000">
                                          <p:val>
                                            <p:strVal val="#ppt_x"/>
                                          </p:val>
                                        </p:tav>
                                      </p:tavLst>
                                    </p:anim>
                                    <p:anim calcmode="lin" valueType="num">
                                      <p:cBhvr additive="base">
                                        <p:cTn id="28" dur="500" fill="hold"/>
                                        <p:tgtEl>
                                          <p:spTgt spid="215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514"/>
                                        </p:tgtEl>
                                        <p:attrNameLst>
                                          <p:attrName>style.visibility</p:attrName>
                                        </p:attrNameLst>
                                      </p:cBhvr>
                                      <p:to>
                                        <p:strVal val="visible"/>
                                      </p:to>
                                    </p:set>
                                    <p:anim calcmode="lin" valueType="num">
                                      <p:cBhvr additive="base">
                                        <p:cTn id="31" dur="500" fill="hold"/>
                                        <p:tgtEl>
                                          <p:spTgt spid="21514"/>
                                        </p:tgtEl>
                                        <p:attrNameLst>
                                          <p:attrName>ppt_x</p:attrName>
                                        </p:attrNameLst>
                                      </p:cBhvr>
                                      <p:tavLst>
                                        <p:tav tm="0">
                                          <p:val>
                                            <p:strVal val="#ppt_x"/>
                                          </p:val>
                                        </p:tav>
                                        <p:tav tm="100000">
                                          <p:val>
                                            <p:strVal val="#ppt_x"/>
                                          </p:val>
                                        </p:tav>
                                      </p:tavLst>
                                    </p:anim>
                                    <p:anim calcmode="lin" valueType="num">
                                      <p:cBhvr additive="base">
                                        <p:cTn id="32"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3" grpId="0" animBg="1"/>
      <p:bldP spid="21514" grpId="0" animBg="1"/>
      <p:bldP spid="215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56331" y="726482"/>
            <a:ext cx="6324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chemeClr val="bg1"/>
                </a:solidFill>
              </a:rPr>
              <a:t>Connect to the ECU</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2813"/>
            <a:ext cx="662940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4"/>
          <p:cNvSpPr txBox="1">
            <a:spLocks noChangeArrowheads="1"/>
          </p:cNvSpPr>
          <p:nvPr/>
        </p:nvSpPr>
        <p:spPr bwMode="auto">
          <a:xfrm>
            <a:off x="152400" y="3048000"/>
            <a:ext cx="3200400" cy="9286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t>Few options are available until a connection to the governor has been made.</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25</a:t>
            </a:fld>
            <a:endParaRPr lang="en-US" dirty="0"/>
          </a:p>
        </p:txBody>
      </p:sp>
    </p:spTree>
    <p:extLst>
      <p:ext uri="{BB962C8B-B14F-4D97-AF65-F5344CB8AC3E}">
        <p14:creationId xmlns:p14="http://schemas.microsoft.com/office/powerpoint/2010/main" val="171349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88805"/>
            <a:ext cx="6172200"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p:cNvSpPr txBox="1">
            <a:spLocks noChangeArrowheads="1"/>
          </p:cNvSpPr>
          <p:nvPr/>
        </p:nvSpPr>
        <p:spPr bwMode="auto">
          <a:xfrm>
            <a:off x="1456331" y="726482"/>
            <a:ext cx="6324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chemeClr val="bg1"/>
                </a:solidFill>
              </a:rPr>
              <a:t>Connect to the ECU</a:t>
            </a:r>
          </a:p>
          <a:p>
            <a:pPr>
              <a:spcBef>
                <a:spcPct val="50000"/>
              </a:spcBef>
            </a:pPr>
            <a:endParaRPr lang="en-US" sz="2400" dirty="0">
              <a:solidFill>
                <a:schemeClr val="bg1"/>
              </a:solidFill>
            </a:endParaRPr>
          </a:p>
        </p:txBody>
      </p:sp>
      <p:sp>
        <p:nvSpPr>
          <p:cNvPr id="23556" name="Text Box 4"/>
          <p:cNvSpPr txBox="1">
            <a:spLocks noChangeArrowheads="1"/>
          </p:cNvSpPr>
          <p:nvPr/>
        </p:nvSpPr>
        <p:spPr bwMode="auto">
          <a:xfrm>
            <a:off x="6172200" y="1752600"/>
            <a:ext cx="2971800" cy="18065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400" b="1" dirty="0"/>
              <a:t>Drop-down menu will show the units you specified in the folder.</a:t>
            </a:r>
          </a:p>
          <a:p>
            <a:pPr>
              <a:spcBef>
                <a:spcPct val="50000"/>
              </a:spcBef>
              <a:buFontTx/>
              <a:buChar char="•"/>
            </a:pPr>
            <a:r>
              <a:rPr lang="en-US" sz="1400" b="1" dirty="0"/>
              <a:t>Select unit number which you wish to connect to</a:t>
            </a:r>
          </a:p>
          <a:p>
            <a:pPr>
              <a:spcBef>
                <a:spcPct val="50000"/>
              </a:spcBef>
              <a:buFontTx/>
              <a:buChar char="•"/>
            </a:pPr>
            <a:r>
              <a:rPr lang="en-US" sz="1400" b="1" dirty="0"/>
              <a:t>As mentioned earlier, DiaSys will automatically correct any errors in your number selection</a:t>
            </a:r>
          </a:p>
        </p:txBody>
      </p:sp>
      <p:sp>
        <p:nvSpPr>
          <p:cNvPr id="23557" name="Text Box 5"/>
          <p:cNvSpPr txBox="1">
            <a:spLocks noChangeArrowheads="1"/>
          </p:cNvSpPr>
          <p:nvPr/>
        </p:nvSpPr>
        <p:spPr bwMode="auto">
          <a:xfrm>
            <a:off x="3056860" y="4972345"/>
            <a:ext cx="3200400" cy="16004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smtClean="0"/>
              <a:t>The Green box ‘Establish Online Connection” is critical as follows:</a:t>
            </a:r>
          </a:p>
          <a:p>
            <a:pPr algn="ctr">
              <a:spcBef>
                <a:spcPct val="50000"/>
              </a:spcBef>
            </a:pPr>
            <a:r>
              <a:rPr lang="en-US" sz="1400" b="1" dirty="0" smtClean="0"/>
              <a:t>Box checked for connection / update of controller.</a:t>
            </a:r>
          </a:p>
          <a:p>
            <a:pPr algn="ctr">
              <a:spcBef>
                <a:spcPct val="50000"/>
              </a:spcBef>
            </a:pPr>
            <a:r>
              <a:rPr lang="en-US" sz="1400" b="1" dirty="0" smtClean="0"/>
              <a:t>Box UNchecked for controller delete and reflash.</a:t>
            </a:r>
            <a:endParaRPr lang="en-US" sz="1400" b="1" dirty="0"/>
          </a:p>
        </p:txBody>
      </p:sp>
      <p:sp>
        <p:nvSpPr>
          <p:cNvPr id="23558" name="Line 6"/>
          <p:cNvSpPr>
            <a:spLocks noChangeShapeType="1"/>
          </p:cNvSpPr>
          <p:nvPr/>
        </p:nvSpPr>
        <p:spPr bwMode="auto">
          <a:xfrm flipH="1">
            <a:off x="5410200" y="2286000"/>
            <a:ext cx="762000" cy="11430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3561" name="Line 9"/>
          <p:cNvSpPr>
            <a:spLocks noChangeShapeType="1"/>
          </p:cNvSpPr>
          <p:nvPr/>
        </p:nvSpPr>
        <p:spPr bwMode="auto">
          <a:xfrm>
            <a:off x="3048000" y="4038600"/>
            <a:ext cx="990600" cy="6096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3562" name="Text Box 10"/>
          <p:cNvSpPr txBox="1">
            <a:spLocks noChangeArrowheads="1"/>
          </p:cNvSpPr>
          <p:nvPr/>
        </p:nvSpPr>
        <p:spPr bwMode="auto">
          <a:xfrm>
            <a:off x="42863" y="2646363"/>
            <a:ext cx="3048000" cy="23383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400" b="1" dirty="0"/>
              <a:t>Clicking ‘OK’ will begin the connection process. </a:t>
            </a:r>
          </a:p>
          <a:p>
            <a:pPr>
              <a:spcBef>
                <a:spcPct val="50000"/>
              </a:spcBef>
              <a:buFontTx/>
              <a:buChar char="•"/>
            </a:pPr>
            <a:r>
              <a:rPr lang="en-US" sz="1400" b="1" dirty="0"/>
              <a:t>This process will take </a:t>
            </a:r>
            <a:r>
              <a:rPr lang="en-US" sz="1400" b="1" dirty="0" smtClean="0"/>
              <a:t>several minutes </a:t>
            </a:r>
            <a:r>
              <a:rPr lang="en-US" sz="1400" b="1" dirty="0"/>
              <a:t>(less if connected to </a:t>
            </a:r>
            <a:r>
              <a:rPr lang="en-US" sz="1400" b="1" dirty="0" smtClean="0"/>
              <a:t>this </a:t>
            </a:r>
            <a:r>
              <a:rPr lang="en-US" sz="1400" b="1" dirty="0"/>
              <a:t>engine previously)</a:t>
            </a:r>
          </a:p>
          <a:p>
            <a:pPr>
              <a:spcBef>
                <a:spcPct val="50000"/>
              </a:spcBef>
              <a:buFontTx/>
              <a:buChar char="•"/>
            </a:pPr>
            <a:r>
              <a:rPr lang="en-US" sz="1400" b="1" u="sng" dirty="0"/>
              <a:t>Warnings and information pop-ups will appear during connection process</a:t>
            </a:r>
          </a:p>
          <a:p>
            <a:pPr>
              <a:spcBef>
                <a:spcPct val="50000"/>
              </a:spcBef>
              <a:buFontTx/>
              <a:buChar char="•"/>
            </a:pPr>
            <a:r>
              <a:rPr lang="en-US" sz="1400" b="1" u="sng" dirty="0"/>
              <a:t>Click OK/Yes for all </a:t>
            </a:r>
            <a:endParaRPr lang="en-US" sz="1400" b="1" dirty="0"/>
          </a:p>
        </p:txBody>
      </p:sp>
      <p:sp>
        <p:nvSpPr>
          <p:cNvPr id="12" name="Line 9"/>
          <p:cNvSpPr>
            <a:spLocks noChangeShapeType="1"/>
          </p:cNvSpPr>
          <p:nvPr/>
        </p:nvSpPr>
        <p:spPr bwMode="auto">
          <a:xfrm flipH="1" flipV="1">
            <a:off x="5261344" y="4495799"/>
            <a:ext cx="266700" cy="47654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26</a:t>
            </a:fld>
            <a:endParaRPr lang="en-US" dirty="0"/>
          </a:p>
        </p:txBody>
      </p:sp>
    </p:spTree>
    <p:extLst>
      <p:ext uri="{BB962C8B-B14F-4D97-AF65-F5344CB8AC3E}">
        <p14:creationId xmlns:p14="http://schemas.microsoft.com/office/powerpoint/2010/main" val="335727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ppt_x"/>
                                          </p:val>
                                        </p:tav>
                                        <p:tav tm="100000">
                                          <p:val>
                                            <p:strVal val="#ppt_x"/>
                                          </p:val>
                                        </p:tav>
                                      </p:tavLst>
                                    </p:anim>
                                    <p:anim calcmode="lin" valueType="num">
                                      <p:cBhvr additive="base">
                                        <p:cTn id="8"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62"/>
                                        </p:tgtEl>
                                        <p:attrNameLst>
                                          <p:attrName>style.visibility</p:attrName>
                                        </p:attrNameLst>
                                      </p:cBhvr>
                                      <p:to>
                                        <p:strVal val="visible"/>
                                      </p:to>
                                    </p:set>
                                    <p:anim calcmode="lin" valueType="num">
                                      <p:cBhvr additive="base">
                                        <p:cTn id="13" dur="500" fill="hold"/>
                                        <p:tgtEl>
                                          <p:spTgt spid="23562"/>
                                        </p:tgtEl>
                                        <p:attrNameLst>
                                          <p:attrName>ppt_x</p:attrName>
                                        </p:attrNameLst>
                                      </p:cBhvr>
                                      <p:tavLst>
                                        <p:tav tm="0">
                                          <p:val>
                                            <p:strVal val="#ppt_x"/>
                                          </p:val>
                                        </p:tav>
                                        <p:tav tm="100000">
                                          <p:val>
                                            <p:strVal val="#ppt_x"/>
                                          </p:val>
                                        </p:tav>
                                      </p:tavLst>
                                    </p:anim>
                                    <p:anim calcmode="lin" valueType="num">
                                      <p:cBhvr additive="base">
                                        <p:cTn id="14" dur="500" fill="hold"/>
                                        <p:tgtEl>
                                          <p:spTgt spid="2356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561"/>
                                        </p:tgtEl>
                                        <p:attrNameLst>
                                          <p:attrName>style.visibility</p:attrName>
                                        </p:attrNameLst>
                                      </p:cBhvr>
                                      <p:to>
                                        <p:strVal val="visible"/>
                                      </p:to>
                                    </p:set>
                                    <p:anim calcmode="lin" valueType="num">
                                      <p:cBhvr additive="base">
                                        <p:cTn id="17" dur="500" fill="hold"/>
                                        <p:tgtEl>
                                          <p:spTgt spid="23561"/>
                                        </p:tgtEl>
                                        <p:attrNameLst>
                                          <p:attrName>ppt_x</p:attrName>
                                        </p:attrNameLst>
                                      </p:cBhvr>
                                      <p:tavLst>
                                        <p:tav tm="0">
                                          <p:val>
                                            <p:strVal val="#ppt_x"/>
                                          </p:val>
                                        </p:tav>
                                        <p:tav tm="100000">
                                          <p:val>
                                            <p:strVal val="#ppt_x"/>
                                          </p:val>
                                        </p:tav>
                                      </p:tavLst>
                                    </p:anim>
                                    <p:anim calcmode="lin" valueType="num">
                                      <p:cBhvr additive="base">
                                        <p:cTn id="18" dur="500" fill="hold"/>
                                        <p:tgtEl>
                                          <p:spTgt spid="235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61" grpId="0" animBg="1"/>
      <p:bldP spid="23562"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24970" y="741870"/>
            <a:ext cx="6324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spcBef>
                <a:spcPct val="50000"/>
              </a:spcBef>
            </a:pPr>
            <a:r>
              <a:rPr lang="en-US" sz="4000" dirty="0">
                <a:solidFill>
                  <a:schemeClr val="bg1"/>
                </a:solidFill>
              </a:rPr>
              <a:t>Diasys </a:t>
            </a:r>
            <a:r>
              <a:rPr lang="en-US" sz="4000" dirty="0" smtClean="0">
                <a:solidFill>
                  <a:schemeClr val="bg1"/>
                </a:solidFill>
              </a:rPr>
              <a:t>Error Log</a:t>
            </a:r>
            <a:endParaRPr lang="en-US" sz="4000"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l="62105" t="38158" r="12105" b="18422"/>
          <a:stretch>
            <a:fillRect/>
          </a:stretch>
        </p:blipFill>
        <p:spPr bwMode="auto">
          <a:xfrm>
            <a:off x="1371600" y="1676400"/>
            <a:ext cx="6553200" cy="441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ChangeArrowheads="1"/>
          </p:cNvSpPr>
          <p:nvPr/>
        </p:nvSpPr>
        <p:spPr bwMode="auto">
          <a:xfrm>
            <a:off x="5715000" y="2552700"/>
            <a:ext cx="2057400" cy="533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27</a:t>
            </a:fld>
            <a:endParaRPr lang="en-US" dirty="0"/>
          </a:p>
        </p:txBody>
      </p:sp>
    </p:spTree>
    <p:extLst>
      <p:ext uri="{BB962C8B-B14F-4D97-AF65-F5344CB8AC3E}">
        <p14:creationId xmlns:p14="http://schemas.microsoft.com/office/powerpoint/2010/main" val="279533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28</a:t>
            </a:fld>
            <a:endParaRPr lang="en-US"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l="50000" t="21274" b="2936"/>
          <a:stretch>
            <a:fillRect/>
          </a:stretch>
        </p:blipFill>
        <p:spPr bwMode="auto">
          <a:xfrm>
            <a:off x="1066800" y="1644650"/>
            <a:ext cx="71628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4"/>
          <p:cNvSpPr txBox="1">
            <a:spLocks noChangeArrowheads="1"/>
          </p:cNvSpPr>
          <p:nvPr/>
        </p:nvSpPr>
        <p:spPr bwMode="auto">
          <a:xfrm>
            <a:off x="152400" y="2133600"/>
            <a:ext cx="2895600" cy="6540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t>Download the current error log file</a:t>
            </a:r>
          </a:p>
        </p:txBody>
      </p:sp>
      <p:sp>
        <p:nvSpPr>
          <p:cNvPr id="25605" name="Text Box 5"/>
          <p:cNvSpPr txBox="1">
            <a:spLocks noChangeArrowheads="1"/>
          </p:cNvSpPr>
          <p:nvPr/>
        </p:nvSpPr>
        <p:spPr bwMode="auto">
          <a:xfrm>
            <a:off x="152400" y="3810000"/>
            <a:ext cx="2895600" cy="9286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t>Export the log to an Excel spreadsheet to save/e-mail</a:t>
            </a:r>
          </a:p>
        </p:txBody>
      </p:sp>
      <p:sp>
        <p:nvSpPr>
          <p:cNvPr id="25606" name="Text Box 6"/>
          <p:cNvSpPr txBox="1">
            <a:spLocks noChangeArrowheads="1"/>
          </p:cNvSpPr>
          <p:nvPr/>
        </p:nvSpPr>
        <p:spPr bwMode="auto">
          <a:xfrm>
            <a:off x="5943600" y="2133600"/>
            <a:ext cx="2590800" cy="6540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t>Delete the log file after a repair</a:t>
            </a:r>
          </a:p>
        </p:txBody>
      </p:sp>
      <p:sp>
        <p:nvSpPr>
          <p:cNvPr id="25607" name="Text Box 7"/>
          <p:cNvSpPr txBox="1">
            <a:spLocks noChangeArrowheads="1"/>
          </p:cNvSpPr>
          <p:nvPr/>
        </p:nvSpPr>
        <p:spPr bwMode="auto">
          <a:xfrm>
            <a:off x="5938284" y="3538058"/>
            <a:ext cx="2596116" cy="3693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dirty="0"/>
              <a:t>List of all ECU activity</a:t>
            </a:r>
          </a:p>
        </p:txBody>
      </p:sp>
      <p:sp>
        <p:nvSpPr>
          <p:cNvPr id="25608" name="Text Box 8"/>
          <p:cNvSpPr txBox="1">
            <a:spLocks noChangeArrowheads="1"/>
          </p:cNvSpPr>
          <p:nvPr/>
        </p:nvSpPr>
        <p:spPr bwMode="auto">
          <a:xfrm>
            <a:off x="5938284" y="4655344"/>
            <a:ext cx="2590800" cy="9286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t>List of ‘WHO’ changed ‘WHAT’, and ‘WHEN’</a:t>
            </a:r>
          </a:p>
        </p:txBody>
      </p:sp>
      <p:sp>
        <p:nvSpPr>
          <p:cNvPr id="25609" name="Line 9"/>
          <p:cNvSpPr>
            <a:spLocks noChangeShapeType="1"/>
          </p:cNvSpPr>
          <p:nvPr/>
        </p:nvSpPr>
        <p:spPr bwMode="auto">
          <a:xfrm>
            <a:off x="3048000" y="2514600"/>
            <a:ext cx="990600" cy="6096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5610" name="Line 10"/>
          <p:cNvSpPr>
            <a:spLocks noChangeShapeType="1"/>
          </p:cNvSpPr>
          <p:nvPr/>
        </p:nvSpPr>
        <p:spPr bwMode="auto">
          <a:xfrm flipH="1">
            <a:off x="5176284" y="2787650"/>
            <a:ext cx="762000" cy="685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11" name="Line 11"/>
          <p:cNvSpPr>
            <a:spLocks noChangeShapeType="1"/>
          </p:cNvSpPr>
          <p:nvPr/>
        </p:nvSpPr>
        <p:spPr bwMode="auto">
          <a:xfrm flipH="1">
            <a:off x="5181600" y="3722724"/>
            <a:ext cx="756684" cy="8727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5612" name="Line 12"/>
          <p:cNvSpPr>
            <a:spLocks noChangeShapeType="1"/>
          </p:cNvSpPr>
          <p:nvPr/>
        </p:nvSpPr>
        <p:spPr bwMode="auto">
          <a:xfrm flipH="1" flipV="1">
            <a:off x="5181600" y="4433888"/>
            <a:ext cx="7620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5613" name="Line 13"/>
          <p:cNvSpPr>
            <a:spLocks noChangeShapeType="1"/>
          </p:cNvSpPr>
          <p:nvPr/>
        </p:nvSpPr>
        <p:spPr bwMode="auto">
          <a:xfrm flipV="1">
            <a:off x="3048000" y="3810000"/>
            <a:ext cx="990600" cy="457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16" name="Text Box 2"/>
          <p:cNvSpPr txBox="1">
            <a:spLocks noChangeArrowheads="1"/>
          </p:cNvSpPr>
          <p:nvPr/>
        </p:nvSpPr>
        <p:spPr bwMode="auto">
          <a:xfrm>
            <a:off x="1324970" y="741870"/>
            <a:ext cx="6324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spcBef>
                <a:spcPct val="50000"/>
              </a:spcBef>
            </a:pPr>
            <a:r>
              <a:rPr lang="en-US" sz="4000" dirty="0">
                <a:solidFill>
                  <a:schemeClr val="bg1"/>
                </a:solidFill>
              </a:rPr>
              <a:t>Diasys </a:t>
            </a:r>
            <a:r>
              <a:rPr lang="en-US" sz="4000" dirty="0" smtClean="0">
                <a:solidFill>
                  <a:schemeClr val="bg1"/>
                </a:solidFill>
              </a:rPr>
              <a:t>Error Log</a:t>
            </a:r>
            <a:endParaRPr lang="en-US" sz="4000" dirty="0"/>
          </a:p>
        </p:txBody>
      </p:sp>
    </p:spTree>
    <p:extLst>
      <p:ext uri="{BB962C8B-B14F-4D97-AF65-F5344CB8AC3E}">
        <p14:creationId xmlns:p14="http://schemas.microsoft.com/office/powerpoint/2010/main" val="154316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29</a:t>
            </a:fld>
            <a:endParaRPr lang="en-US" dirty="0"/>
          </a:p>
        </p:txBody>
      </p:sp>
      <p:sp>
        <p:nvSpPr>
          <p:cNvPr id="6" name="Text Box 2"/>
          <p:cNvSpPr txBox="1">
            <a:spLocks noChangeArrowheads="1"/>
          </p:cNvSpPr>
          <p:nvPr/>
        </p:nvSpPr>
        <p:spPr bwMode="auto">
          <a:xfrm>
            <a:off x="1324970" y="741870"/>
            <a:ext cx="6324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spcBef>
                <a:spcPct val="50000"/>
              </a:spcBef>
            </a:pPr>
            <a:r>
              <a:rPr lang="en-US" sz="4000" dirty="0">
                <a:solidFill>
                  <a:schemeClr val="bg1"/>
                </a:solidFill>
              </a:rPr>
              <a:t>Diasys </a:t>
            </a:r>
            <a:r>
              <a:rPr lang="en-US" sz="4000" dirty="0" smtClean="0">
                <a:solidFill>
                  <a:schemeClr val="bg1"/>
                </a:solidFill>
              </a:rPr>
              <a:t>Error Log</a:t>
            </a:r>
            <a:endParaRPr lang="en-US" sz="4000" dirty="0"/>
          </a:p>
        </p:txBody>
      </p:sp>
    </p:spTree>
    <p:extLst>
      <p:ext uri="{BB962C8B-B14F-4D97-AF65-F5344CB8AC3E}">
        <p14:creationId xmlns:p14="http://schemas.microsoft.com/office/powerpoint/2010/main" val="1196140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62400" y="1828800"/>
            <a:ext cx="4502150" cy="425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3"/>
          <p:cNvSpPr txBox="1">
            <a:spLocks noChangeArrowheads="1"/>
          </p:cNvSpPr>
          <p:nvPr/>
        </p:nvSpPr>
        <p:spPr bwMode="auto">
          <a:xfrm>
            <a:off x="304800" y="1828800"/>
            <a:ext cx="3581400" cy="3263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The engine controller on an MTU series 2000 or 4000 could be:</a:t>
            </a:r>
          </a:p>
          <a:p>
            <a:pPr>
              <a:spcBef>
                <a:spcPct val="50000"/>
              </a:spcBef>
              <a:buFontTx/>
              <a:buChar char="•"/>
            </a:pPr>
            <a:r>
              <a:rPr lang="en-US" sz="1800" dirty="0">
                <a:solidFill>
                  <a:schemeClr val="bg1"/>
                </a:solidFill>
              </a:rPr>
              <a:t>MDEC</a:t>
            </a:r>
          </a:p>
          <a:p>
            <a:pPr>
              <a:spcBef>
                <a:spcPct val="50000"/>
              </a:spcBef>
              <a:buFontTx/>
              <a:buChar char="•"/>
            </a:pPr>
            <a:r>
              <a:rPr lang="en-US" sz="1800" dirty="0">
                <a:solidFill>
                  <a:schemeClr val="bg1"/>
                </a:solidFill>
              </a:rPr>
              <a:t>ADEC</a:t>
            </a:r>
          </a:p>
          <a:p>
            <a:pPr>
              <a:spcBef>
                <a:spcPct val="50000"/>
              </a:spcBef>
              <a:buFontTx/>
              <a:buChar char="•"/>
            </a:pPr>
            <a:r>
              <a:rPr lang="en-US" sz="1800" dirty="0">
                <a:solidFill>
                  <a:schemeClr val="bg1"/>
                </a:solidFill>
              </a:rPr>
              <a:t>DDEC</a:t>
            </a:r>
          </a:p>
          <a:p>
            <a:pPr>
              <a:spcBef>
                <a:spcPct val="50000"/>
              </a:spcBef>
              <a:buFontTx/>
              <a:buChar char="•"/>
            </a:pPr>
            <a:endParaRPr lang="en-US" sz="1800" dirty="0">
              <a:solidFill>
                <a:schemeClr val="bg1"/>
              </a:solidFill>
            </a:endParaRPr>
          </a:p>
          <a:p>
            <a:pPr>
              <a:spcBef>
                <a:spcPct val="50000"/>
              </a:spcBef>
              <a:buFontTx/>
              <a:buChar char="•"/>
            </a:pPr>
            <a:r>
              <a:rPr lang="en-US" sz="1800" dirty="0">
                <a:solidFill>
                  <a:schemeClr val="bg1"/>
                </a:solidFill>
              </a:rPr>
              <a:t>Diasys is a laptop based electronic tool that supports MDEC and ADEC controllers.</a:t>
            </a:r>
          </a:p>
        </p:txBody>
      </p:sp>
      <p:sp>
        <p:nvSpPr>
          <p:cNvPr id="6" name="Rectangle 2"/>
          <p:cNvSpPr txBox="1">
            <a:spLocks noChangeArrowheads="1"/>
          </p:cNvSpPr>
          <p:nvPr/>
        </p:nvSpPr>
        <p:spPr>
          <a:xfrm>
            <a:off x="381000" y="1174012"/>
            <a:ext cx="8229600" cy="114300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4000" b="1" dirty="0" smtClean="0">
                <a:solidFill>
                  <a:schemeClr val="bg1"/>
                </a:solidFill>
              </a:rPr>
              <a:t>MTU Electronics</a:t>
            </a:r>
            <a:endParaRPr lang="en-US" sz="4000" b="1"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a:t>
            </a:fld>
            <a:endParaRPr lang="en-US" dirty="0"/>
          </a:p>
        </p:txBody>
      </p:sp>
    </p:spTree>
    <p:extLst>
      <p:ext uri="{BB962C8B-B14F-4D97-AF65-F5344CB8AC3E}">
        <p14:creationId xmlns:p14="http://schemas.microsoft.com/office/powerpoint/2010/main" val="272729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Text Box 3"/>
          <p:cNvSpPr txBox="1">
            <a:spLocks noChangeArrowheads="1"/>
          </p:cNvSpPr>
          <p:nvPr/>
        </p:nvSpPr>
        <p:spPr bwMode="auto">
          <a:xfrm>
            <a:off x="838200" y="756047"/>
            <a:ext cx="7200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dirty="0">
                <a:solidFill>
                  <a:schemeClr val="bg1"/>
                </a:solidFill>
              </a:rPr>
              <a:t>Open the statistical error log.</a:t>
            </a:r>
            <a:r>
              <a:rPr lang="en-US" dirty="0">
                <a:solidFill>
                  <a:schemeClr val="bg1"/>
                </a:solidFill>
              </a:rPr>
              <a:t>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30</a:t>
            </a:fld>
            <a:endParaRPr lang="en-US" dirty="0"/>
          </a:p>
        </p:txBody>
      </p:sp>
    </p:spTree>
    <p:extLst>
      <p:ext uri="{BB962C8B-B14F-4D97-AF65-F5344CB8AC3E}">
        <p14:creationId xmlns:p14="http://schemas.microsoft.com/office/powerpoint/2010/main" val="3497838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31</a:t>
            </a:fld>
            <a:endParaRPr lang="en-US" dirty="0"/>
          </a:p>
        </p:txBody>
      </p:sp>
      <p:sp>
        <p:nvSpPr>
          <p:cNvPr id="28674" name="Rectangle 2"/>
          <p:cNvSpPr>
            <a:spLocks noGrp="1" noChangeArrowheads="1"/>
          </p:cNvSpPr>
          <p:nvPr>
            <p:ph type="title" idx="4294967295"/>
          </p:nvPr>
        </p:nvSpPr>
        <p:spPr>
          <a:xfrm>
            <a:off x="1047750" y="838200"/>
            <a:ext cx="7200900" cy="708025"/>
          </a:xfrm>
          <a:prstGeom prst="rect">
            <a:avLst/>
          </a:prstGeom>
        </p:spPr>
        <p:txBody>
          <a:bodyPr/>
          <a:lstStyle/>
          <a:p>
            <a:pPr algn="ctr"/>
            <a:r>
              <a:rPr lang="en-US" sz="3200" dirty="0">
                <a:solidFill>
                  <a:schemeClr val="bg1"/>
                </a:solidFill>
              </a:rPr>
              <a:t>DiaSys </a:t>
            </a:r>
            <a:r>
              <a:rPr lang="en-US" sz="3200" dirty="0" smtClean="0">
                <a:solidFill>
                  <a:schemeClr val="bg1"/>
                </a:solidFill>
              </a:rPr>
              <a:t>Injector </a:t>
            </a:r>
            <a:r>
              <a:rPr lang="en-US" sz="3200" dirty="0">
                <a:solidFill>
                  <a:schemeClr val="bg1"/>
                </a:solidFill>
              </a:rPr>
              <a:t>Test</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l="61943" t="38007" r="12178" b="17595"/>
          <a:stretch>
            <a:fillRect/>
          </a:stretch>
        </p:blipFill>
        <p:spPr bwMode="auto">
          <a:xfrm>
            <a:off x="1447800" y="1828800"/>
            <a:ext cx="6400800" cy="4392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4"/>
          <p:cNvSpPr>
            <a:spLocks noChangeArrowheads="1"/>
          </p:cNvSpPr>
          <p:nvPr/>
        </p:nvSpPr>
        <p:spPr bwMode="auto">
          <a:xfrm>
            <a:off x="5709062" y="3276600"/>
            <a:ext cx="1981200" cy="533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Tree>
    <p:extLst>
      <p:ext uri="{BB962C8B-B14F-4D97-AF65-F5344CB8AC3E}">
        <p14:creationId xmlns:p14="http://schemas.microsoft.com/office/powerpoint/2010/main" val="948406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1828800" y="4114800"/>
            <a:ext cx="1752600" cy="457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32</a:t>
            </a:fld>
            <a:endParaRPr lang="en-US" dirty="0"/>
          </a:p>
        </p:txBody>
      </p:sp>
      <p:sp>
        <p:nvSpPr>
          <p:cNvPr id="6" name="Rectangle 2"/>
          <p:cNvSpPr>
            <a:spLocks noGrp="1" noChangeArrowheads="1"/>
          </p:cNvSpPr>
          <p:nvPr>
            <p:ph type="title" idx="4294967295"/>
          </p:nvPr>
        </p:nvSpPr>
        <p:spPr>
          <a:xfrm>
            <a:off x="1047750" y="838200"/>
            <a:ext cx="7200900" cy="708025"/>
          </a:xfrm>
          <a:prstGeom prst="rect">
            <a:avLst/>
          </a:prstGeom>
        </p:spPr>
        <p:txBody>
          <a:bodyPr/>
          <a:lstStyle/>
          <a:p>
            <a:pPr algn="ctr"/>
            <a:r>
              <a:rPr lang="en-US" sz="3200" dirty="0">
                <a:solidFill>
                  <a:schemeClr val="bg1"/>
                </a:solidFill>
              </a:rPr>
              <a:t>DiaSys </a:t>
            </a:r>
            <a:r>
              <a:rPr lang="en-US" sz="3200" dirty="0" smtClean="0">
                <a:solidFill>
                  <a:schemeClr val="bg1"/>
                </a:solidFill>
              </a:rPr>
              <a:t>Injector </a:t>
            </a:r>
            <a:r>
              <a:rPr lang="en-US" sz="3200" dirty="0">
                <a:solidFill>
                  <a:schemeClr val="bg1"/>
                </a:solidFill>
              </a:rPr>
              <a:t>Test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0238"/>
            <a:ext cx="57912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533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304800" y="1905000"/>
            <a:ext cx="3124200"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Injector Test</a:t>
            </a:r>
          </a:p>
          <a:p>
            <a:pPr>
              <a:spcBef>
                <a:spcPct val="50000"/>
              </a:spcBef>
            </a:pPr>
            <a:r>
              <a:rPr lang="en-US" sz="1400" dirty="0">
                <a:solidFill>
                  <a:schemeClr val="bg1"/>
                </a:solidFill>
              </a:rPr>
              <a:t>This is used to test the fuel injectors while the engine is running.</a:t>
            </a:r>
          </a:p>
          <a:p>
            <a:pPr>
              <a:spcBef>
                <a:spcPct val="50000"/>
              </a:spcBef>
              <a:buFontTx/>
              <a:buChar char="•"/>
            </a:pPr>
            <a:r>
              <a:rPr lang="en-US" sz="1400" dirty="0">
                <a:solidFill>
                  <a:schemeClr val="bg1"/>
                </a:solidFill>
              </a:rPr>
              <a:t>Its best performed under load</a:t>
            </a:r>
          </a:p>
          <a:p>
            <a:pPr>
              <a:spcBef>
                <a:spcPct val="50000"/>
              </a:spcBef>
              <a:buFontTx/>
              <a:buChar char="•"/>
            </a:pPr>
            <a:r>
              <a:rPr lang="en-US" sz="1400" dirty="0">
                <a:solidFill>
                  <a:schemeClr val="bg1"/>
                </a:solidFill>
              </a:rPr>
              <a:t>Should be repeated </a:t>
            </a:r>
            <a:r>
              <a:rPr lang="en-US" sz="1400" dirty="0" smtClean="0">
                <a:solidFill>
                  <a:schemeClr val="bg1"/>
                </a:solidFill>
              </a:rPr>
              <a:t>at least twice</a:t>
            </a:r>
            <a:endParaRPr lang="en-US" sz="1400" dirty="0">
              <a:solidFill>
                <a:schemeClr val="bg1"/>
              </a:solidFill>
            </a:endParaRPr>
          </a:p>
          <a:p>
            <a:pPr>
              <a:spcBef>
                <a:spcPct val="50000"/>
              </a:spcBef>
            </a:pPr>
            <a:endParaRPr lang="en-US" sz="1400" dirty="0">
              <a:solidFill>
                <a:schemeClr val="bg1"/>
              </a:solidFill>
            </a:endParaRPr>
          </a:p>
          <a:p>
            <a:pPr>
              <a:spcBef>
                <a:spcPct val="50000"/>
              </a:spcBef>
            </a:pPr>
            <a:endParaRPr lang="en-US" sz="1400" dirty="0">
              <a:solidFill>
                <a:schemeClr val="bg1"/>
              </a:solidFill>
            </a:endParaRPr>
          </a:p>
        </p:txBody>
      </p:sp>
      <p:sp>
        <p:nvSpPr>
          <p:cNvPr id="5"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Injector Test</a:t>
            </a:r>
            <a:endParaRPr lang="en-US" sz="3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0774"/>
            <a:ext cx="3124200" cy="425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33</a:t>
            </a:fld>
            <a:endParaRPr lang="en-US" dirty="0"/>
          </a:p>
        </p:txBody>
      </p:sp>
    </p:spTree>
    <p:extLst>
      <p:ext uri="{BB962C8B-B14F-4D97-AF65-F5344CB8AC3E}">
        <p14:creationId xmlns:p14="http://schemas.microsoft.com/office/powerpoint/2010/main" val="3247855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04800" y="1905000"/>
            <a:ext cx="31242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Injector Test</a:t>
            </a:r>
          </a:p>
          <a:p>
            <a:pPr>
              <a:spcBef>
                <a:spcPct val="50000"/>
              </a:spcBef>
            </a:pPr>
            <a:r>
              <a:rPr lang="en-US" sz="1400" dirty="0">
                <a:solidFill>
                  <a:schemeClr val="bg1"/>
                </a:solidFill>
              </a:rPr>
              <a:t>The test screen will tell you the limits in which the test can be performed.</a:t>
            </a:r>
          </a:p>
          <a:p>
            <a:pPr>
              <a:spcBef>
                <a:spcPct val="50000"/>
              </a:spcBef>
            </a:pPr>
            <a:r>
              <a:rPr lang="en-US" sz="1400" dirty="0">
                <a:solidFill>
                  <a:schemeClr val="bg1"/>
                </a:solidFill>
              </a:rPr>
              <a:t>Push Start Test and wait a few minutes.</a:t>
            </a:r>
          </a:p>
          <a:p>
            <a:pPr>
              <a:spcBef>
                <a:spcPct val="50000"/>
              </a:spcBef>
            </a:pPr>
            <a:r>
              <a:rPr lang="en-US" sz="1400" dirty="0">
                <a:solidFill>
                  <a:schemeClr val="bg1"/>
                </a:solidFill>
              </a:rPr>
              <a:t>It will display the contribution of each cylinder and if it is considered a problem or not.</a:t>
            </a:r>
          </a:p>
          <a:p>
            <a:pPr>
              <a:spcBef>
                <a:spcPct val="50000"/>
              </a:spcBef>
            </a:pPr>
            <a:endParaRPr lang="en-US" sz="1400" dirty="0">
              <a:solidFill>
                <a:schemeClr val="bg1"/>
              </a:solidFill>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410075" cy="42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Injector Test</a:t>
            </a:r>
            <a:endParaRPr lang="en-US" sz="32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34</a:t>
            </a:fld>
            <a:endParaRPr lang="en-US" dirty="0"/>
          </a:p>
        </p:txBody>
      </p:sp>
    </p:spTree>
    <p:extLst>
      <p:ext uri="{BB962C8B-B14F-4D97-AF65-F5344CB8AC3E}">
        <p14:creationId xmlns:p14="http://schemas.microsoft.com/office/powerpoint/2010/main" val="1714768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04800" y="1905000"/>
            <a:ext cx="31242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Injector Test</a:t>
            </a:r>
          </a:p>
          <a:p>
            <a:pPr>
              <a:spcBef>
                <a:spcPct val="50000"/>
              </a:spcBef>
            </a:pPr>
            <a:r>
              <a:rPr lang="en-US" sz="1400" dirty="0" smtClean="0">
                <a:solidFill>
                  <a:schemeClr val="bg1"/>
                </a:solidFill>
              </a:rPr>
              <a:t>If the Injector Test Evaluation cal is turned on, this data will be displayed in the results.</a:t>
            </a:r>
            <a:endParaRPr lang="en-US" sz="1400" dirty="0">
              <a:solidFill>
                <a:schemeClr val="bg1"/>
              </a:solidFill>
            </a:endParaRPr>
          </a:p>
          <a:p>
            <a:pPr>
              <a:spcBef>
                <a:spcPct val="50000"/>
              </a:spcBef>
            </a:pPr>
            <a:endParaRPr lang="en-US" sz="1400" dirty="0">
              <a:solidFill>
                <a:schemeClr val="bg1"/>
              </a:solidFill>
            </a:endParaRPr>
          </a:p>
        </p:txBody>
      </p:sp>
      <p:sp>
        <p:nvSpPr>
          <p:cNvPr id="5"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Injector Test</a:t>
            </a:r>
            <a:endParaRPr lang="en-US" sz="3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102" y="1447800"/>
            <a:ext cx="481637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35</a:t>
            </a:fld>
            <a:endParaRPr lang="en-US" dirty="0"/>
          </a:p>
        </p:txBody>
      </p:sp>
    </p:spTree>
    <p:extLst>
      <p:ext uri="{BB962C8B-B14F-4D97-AF65-F5344CB8AC3E}">
        <p14:creationId xmlns:p14="http://schemas.microsoft.com/office/powerpoint/2010/main" val="882736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654879" y="1502658"/>
            <a:ext cx="778668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smtClean="0">
                <a:solidFill>
                  <a:schemeClr val="bg1"/>
                </a:solidFill>
              </a:rPr>
              <a:t>This is a manual evaluation sheet for an injector test. </a:t>
            </a:r>
          </a:p>
          <a:p>
            <a:pPr>
              <a:spcBef>
                <a:spcPct val="50000"/>
              </a:spcBef>
            </a:pPr>
            <a:r>
              <a:rPr lang="en-US" sz="1400" dirty="0" smtClean="0">
                <a:solidFill>
                  <a:schemeClr val="bg1"/>
                </a:solidFill>
              </a:rPr>
              <a:t>It will show how the data is used to determine injector contribution.</a:t>
            </a:r>
            <a:endParaRPr lang="en-US" sz="1400" dirty="0">
              <a:solidFill>
                <a:schemeClr val="bg1"/>
              </a:solidFill>
            </a:endParaRPr>
          </a:p>
        </p:txBody>
      </p:sp>
      <p:sp>
        <p:nvSpPr>
          <p:cNvPr id="5"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Injector Test</a:t>
            </a:r>
            <a:endParaRPr lang="en-US" sz="32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7934325" cy="433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36</a:t>
            </a:fld>
            <a:endParaRPr lang="en-US" dirty="0"/>
          </a:p>
        </p:txBody>
      </p:sp>
    </p:spTree>
    <p:extLst>
      <p:ext uri="{BB962C8B-B14F-4D97-AF65-F5344CB8AC3E}">
        <p14:creationId xmlns:p14="http://schemas.microsoft.com/office/powerpoint/2010/main" val="1675143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685800" y="1905000"/>
            <a:ext cx="31242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Injector Replacement</a:t>
            </a:r>
          </a:p>
          <a:p>
            <a:pPr>
              <a:spcBef>
                <a:spcPct val="50000"/>
              </a:spcBef>
            </a:pPr>
            <a:r>
              <a:rPr lang="en-US" sz="1800" dirty="0">
                <a:solidFill>
                  <a:schemeClr val="bg1"/>
                </a:solidFill>
              </a:rPr>
              <a:t>(</a:t>
            </a:r>
            <a:r>
              <a:rPr lang="en-US" sz="1800" dirty="0" smtClean="0">
                <a:solidFill>
                  <a:schemeClr val="bg1"/>
                </a:solidFill>
              </a:rPr>
              <a:t>ADEC 7 ONLY)</a:t>
            </a:r>
            <a:endParaRPr lang="en-US" sz="1800" dirty="0">
              <a:solidFill>
                <a:schemeClr val="bg1"/>
              </a:solidFill>
            </a:endParaRPr>
          </a:p>
          <a:p>
            <a:pPr>
              <a:spcBef>
                <a:spcPct val="50000"/>
              </a:spcBef>
            </a:pPr>
            <a:r>
              <a:rPr lang="en-US" sz="1400" dirty="0">
                <a:solidFill>
                  <a:schemeClr val="bg1"/>
                </a:solidFill>
              </a:rPr>
              <a:t>This is used to reset the operating hours of the fuel injectors.</a:t>
            </a:r>
          </a:p>
          <a:p>
            <a:pPr>
              <a:spcBef>
                <a:spcPct val="50000"/>
              </a:spcBef>
              <a:buFontTx/>
              <a:buChar char="•"/>
            </a:pPr>
            <a:r>
              <a:rPr lang="en-US" sz="1400" dirty="0">
                <a:solidFill>
                  <a:schemeClr val="bg1"/>
                </a:solidFill>
              </a:rPr>
              <a:t>Injector function receives </a:t>
            </a:r>
            <a:r>
              <a:rPr lang="en-US" sz="1400" dirty="0" smtClean="0">
                <a:solidFill>
                  <a:schemeClr val="bg1"/>
                </a:solidFill>
              </a:rPr>
              <a:t>compensation </a:t>
            </a:r>
            <a:r>
              <a:rPr lang="en-US" sz="1400" dirty="0">
                <a:solidFill>
                  <a:schemeClr val="bg1"/>
                </a:solidFill>
              </a:rPr>
              <a:t>based on hours to maintain emissions levels.</a:t>
            </a:r>
          </a:p>
          <a:p>
            <a:pPr>
              <a:spcBef>
                <a:spcPct val="50000"/>
              </a:spcBef>
              <a:buFontTx/>
              <a:buChar char="•"/>
            </a:pPr>
            <a:r>
              <a:rPr lang="en-US" sz="1400" dirty="0">
                <a:solidFill>
                  <a:schemeClr val="bg1"/>
                </a:solidFill>
              </a:rPr>
              <a:t>Must change data when injector is installed.</a:t>
            </a:r>
          </a:p>
          <a:p>
            <a:pPr>
              <a:spcBef>
                <a:spcPct val="50000"/>
              </a:spcBef>
            </a:pPr>
            <a:endParaRPr lang="en-US" sz="1400" dirty="0">
              <a:solidFill>
                <a:schemeClr val="bg1"/>
              </a:solidFill>
            </a:endParaRPr>
          </a:p>
          <a:p>
            <a:pPr>
              <a:spcBef>
                <a:spcPct val="50000"/>
              </a:spcBef>
            </a:pPr>
            <a:endParaRPr lang="en-US" sz="1400" dirty="0">
              <a:solidFill>
                <a:schemeClr val="bg1"/>
              </a:solidFill>
            </a:endParaRPr>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29527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Injector Test</a:t>
            </a:r>
            <a:endParaRPr lang="en-US" sz="32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37</a:t>
            </a:fld>
            <a:endParaRPr lang="en-US" dirty="0"/>
          </a:p>
        </p:txBody>
      </p:sp>
    </p:spTree>
    <p:extLst>
      <p:ext uri="{BB962C8B-B14F-4D97-AF65-F5344CB8AC3E}">
        <p14:creationId xmlns:p14="http://schemas.microsoft.com/office/powerpoint/2010/main" val="4213054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960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Injector Test</a:t>
            </a:r>
            <a:endParaRPr lang="en-US" sz="32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38</a:t>
            </a:fld>
            <a:endParaRPr lang="en-US" dirty="0"/>
          </a:p>
        </p:txBody>
      </p:sp>
    </p:spTree>
    <p:extLst>
      <p:ext uri="{BB962C8B-B14F-4D97-AF65-F5344CB8AC3E}">
        <p14:creationId xmlns:p14="http://schemas.microsoft.com/office/powerpoint/2010/main" val="3448996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39</a:t>
            </a:fld>
            <a:endParaRPr lang="en-US" dirty="0"/>
          </a:p>
        </p:txBody>
      </p:sp>
      <p:sp>
        <p:nvSpPr>
          <p:cNvPr id="32770" name="Rectangle 2"/>
          <p:cNvSpPr>
            <a:spLocks noGrp="1" noChangeArrowheads="1"/>
          </p:cNvSpPr>
          <p:nvPr>
            <p:ph type="title" idx="4294967295"/>
          </p:nvPr>
        </p:nvSpPr>
        <p:spPr>
          <a:xfrm>
            <a:off x="1047750" y="838200"/>
            <a:ext cx="7200900" cy="708025"/>
          </a:xfrm>
          <a:prstGeom prst="rect">
            <a:avLst/>
          </a:prstGeom>
        </p:spPr>
        <p:txBody>
          <a:bodyPr/>
          <a:lstStyle/>
          <a:p>
            <a:pPr algn="ctr"/>
            <a:r>
              <a:rPr lang="en-US" sz="3200" dirty="0">
                <a:solidFill>
                  <a:schemeClr val="bg1"/>
                </a:solidFill>
              </a:rPr>
              <a:t>DiaSys </a:t>
            </a:r>
            <a:r>
              <a:rPr lang="en-US" sz="3200" dirty="0" smtClean="0">
                <a:solidFill>
                  <a:schemeClr val="bg1"/>
                </a:solidFill>
              </a:rPr>
              <a:t>Recordings</a:t>
            </a:r>
            <a:endParaRPr lang="en-US" sz="3200" dirty="0">
              <a:solidFill>
                <a:schemeClr val="bg1"/>
              </a:solidFill>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l="62000" t="38326" r="12000" b="17934"/>
          <a:stretch>
            <a:fillRect/>
          </a:stretch>
        </p:blipFill>
        <p:spPr bwMode="auto">
          <a:xfrm>
            <a:off x="1143000" y="1371600"/>
            <a:ext cx="6629400" cy="4462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4"/>
          <p:cNvSpPr>
            <a:spLocks noChangeArrowheads="1"/>
          </p:cNvSpPr>
          <p:nvPr/>
        </p:nvSpPr>
        <p:spPr bwMode="auto">
          <a:xfrm>
            <a:off x="1295400" y="2286000"/>
            <a:ext cx="2133600" cy="533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spTree>
    <p:extLst>
      <p:ext uri="{BB962C8B-B14F-4D97-AF65-F5344CB8AC3E}">
        <p14:creationId xmlns:p14="http://schemas.microsoft.com/office/powerpoint/2010/main" val="1100393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549" y="1880652"/>
            <a:ext cx="4876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p:cNvSpPr txBox="1">
            <a:spLocks noChangeArrowheads="1"/>
          </p:cNvSpPr>
          <p:nvPr/>
        </p:nvSpPr>
        <p:spPr bwMode="auto">
          <a:xfrm>
            <a:off x="304800" y="1880652"/>
            <a:ext cx="3733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chemeClr val="bg1"/>
                </a:solidFill>
              </a:rPr>
              <a:t>The engine controller is required for operating the engine.</a:t>
            </a:r>
          </a:p>
          <a:p>
            <a:pPr>
              <a:spcBef>
                <a:spcPct val="50000"/>
              </a:spcBef>
            </a:pPr>
            <a:r>
              <a:rPr lang="en-US" dirty="0">
                <a:solidFill>
                  <a:schemeClr val="bg1"/>
                </a:solidFill>
              </a:rPr>
              <a:t>By using various sensors and other electronic components, it controls fuel delivery and timing. </a:t>
            </a:r>
          </a:p>
          <a:p>
            <a:pPr>
              <a:spcBef>
                <a:spcPct val="50000"/>
              </a:spcBef>
            </a:pPr>
            <a:r>
              <a:rPr lang="en-US" dirty="0">
                <a:solidFill>
                  <a:schemeClr val="bg1"/>
                </a:solidFill>
              </a:rPr>
              <a:t>This means that all speed and load conditions are run by the engine controller.</a:t>
            </a:r>
          </a:p>
          <a:p>
            <a:pPr>
              <a:spcBef>
                <a:spcPct val="50000"/>
              </a:spcBef>
            </a:pPr>
            <a:r>
              <a:rPr lang="en-US" dirty="0">
                <a:solidFill>
                  <a:schemeClr val="bg1"/>
                </a:solidFill>
              </a:rPr>
              <a:t>At the same time, the condition of all sensor wiring and components are monitored by the controller for correct function.</a:t>
            </a:r>
          </a:p>
          <a:p>
            <a:pPr>
              <a:spcBef>
                <a:spcPct val="50000"/>
              </a:spcBef>
            </a:pPr>
            <a:endParaRPr lang="en-US" dirty="0">
              <a:solidFill>
                <a:schemeClr val="bg1"/>
              </a:solidFill>
            </a:endParaRPr>
          </a:p>
        </p:txBody>
      </p:sp>
      <p:sp>
        <p:nvSpPr>
          <p:cNvPr id="5" name="Rectangle 2"/>
          <p:cNvSpPr txBox="1">
            <a:spLocks noChangeArrowheads="1"/>
          </p:cNvSpPr>
          <p:nvPr/>
        </p:nvSpPr>
        <p:spPr>
          <a:xfrm>
            <a:off x="381000" y="1174012"/>
            <a:ext cx="8229600" cy="114300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4000" b="1" dirty="0" smtClean="0">
                <a:solidFill>
                  <a:schemeClr val="bg1"/>
                </a:solidFill>
              </a:rPr>
              <a:t>MTU Electronics</a:t>
            </a:r>
            <a:endParaRPr lang="en-US" sz="4000" b="1"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4</a:t>
            </a:fld>
            <a:endParaRPr lang="en-US" dirty="0"/>
          </a:p>
        </p:txBody>
      </p:sp>
    </p:spTree>
    <p:extLst>
      <p:ext uri="{BB962C8B-B14F-4D97-AF65-F5344CB8AC3E}">
        <p14:creationId xmlns:p14="http://schemas.microsoft.com/office/powerpoint/2010/main" val="2595767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l="52040" t="28568" r="2040" b="10205"/>
          <a:stretch>
            <a:fillRect/>
          </a:stretch>
        </p:blipFill>
        <p:spPr bwMode="auto">
          <a:xfrm>
            <a:off x="304800" y="1371600"/>
            <a:ext cx="8305800" cy="4429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ext Box 4"/>
          <p:cNvSpPr txBox="1">
            <a:spLocks noChangeArrowheads="1"/>
          </p:cNvSpPr>
          <p:nvPr/>
        </p:nvSpPr>
        <p:spPr bwMode="auto">
          <a:xfrm>
            <a:off x="2284413" y="2586038"/>
            <a:ext cx="2286000" cy="4762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t>List of ALL recordable parameters available</a:t>
            </a:r>
          </a:p>
        </p:txBody>
      </p:sp>
      <p:sp>
        <p:nvSpPr>
          <p:cNvPr id="33797" name="Text Box 5"/>
          <p:cNvSpPr txBox="1">
            <a:spLocks noChangeArrowheads="1"/>
          </p:cNvSpPr>
          <p:nvPr/>
        </p:nvSpPr>
        <p:spPr bwMode="auto">
          <a:xfrm>
            <a:off x="5794375" y="2897188"/>
            <a:ext cx="1676400" cy="8413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dirty="0"/>
              <a:t>Parameters selected by the user which will be recorded</a:t>
            </a:r>
          </a:p>
        </p:txBody>
      </p:sp>
      <p:sp>
        <p:nvSpPr>
          <p:cNvPr id="7" name="Rectangle 2"/>
          <p:cNvSpPr txBox="1">
            <a:spLocks noChangeArrowheads="1"/>
          </p:cNvSpPr>
          <p:nvPr/>
        </p:nvSpPr>
        <p:spPr>
          <a:xfrm>
            <a:off x="1047750" y="838200"/>
            <a:ext cx="7200900" cy="70802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Recordings</a:t>
            </a:r>
            <a:endParaRPr lang="en-US" sz="32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40</a:t>
            </a:fld>
            <a:endParaRPr lang="en-US" dirty="0"/>
          </a:p>
        </p:txBody>
      </p:sp>
    </p:spTree>
    <p:extLst>
      <p:ext uri="{BB962C8B-B14F-4D97-AF65-F5344CB8AC3E}">
        <p14:creationId xmlns:p14="http://schemas.microsoft.com/office/powerpoint/2010/main" val="2769466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l="52356" t="29030" r="2554" b="10472"/>
          <a:stretch>
            <a:fillRect/>
          </a:stretch>
        </p:blipFill>
        <p:spPr bwMode="auto">
          <a:xfrm>
            <a:off x="381000" y="1371600"/>
            <a:ext cx="8305800" cy="445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 Box 4"/>
          <p:cNvSpPr txBox="1">
            <a:spLocks noChangeArrowheads="1"/>
          </p:cNvSpPr>
          <p:nvPr/>
        </p:nvSpPr>
        <p:spPr bwMode="auto">
          <a:xfrm>
            <a:off x="609600" y="3886200"/>
            <a:ext cx="7696200" cy="191928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sz="1400" b="1" dirty="0"/>
              <a:t>Two similar screens will appear</a:t>
            </a:r>
          </a:p>
          <a:p>
            <a:pPr algn="ctr">
              <a:spcBef>
                <a:spcPct val="50000"/>
              </a:spcBef>
              <a:buFontTx/>
              <a:buChar char="•"/>
            </a:pPr>
            <a:r>
              <a:rPr lang="en-US" sz="1400" b="1" dirty="0"/>
              <a:t>The first will show the selected recorded data ‘Live’ in a list</a:t>
            </a:r>
          </a:p>
          <a:p>
            <a:pPr algn="ctr">
              <a:spcBef>
                <a:spcPct val="50000"/>
              </a:spcBef>
              <a:buFontTx/>
              <a:buChar char="•"/>
            </a:pPr>
            <a:r>
              <a:rPr lang="en-US" sz="1400" b="1" dirty="0"/>
              <a:t>The second will show the selected recorded data ‘Live’ on a graph</a:t>
            </a:r>
          </a:p>
          <a:p>
            <a:pPr algn="ctr">
              <a:spcBef>
                <a:spcPct val="50000"/>
              </a:spcBef>
              <a:buFontTx/>
              <a:buChar char="•"/>
            </a:pPr>
            <a:r>
              <a:rPr lang="en-US" sz="1400" b="1" dirty="0"/>
              <a:t>The parameters on the left are ALL parameters which are being recorded</a:t>
            </a:r>
          </a:p>
          <a:p>
            <a:pPr algn="ctr">
              <a:spcBef>
                <a:spcPct val="50000"/>
              </a:spcBef>
              <a:buFontTx/>
              <a:buChar char="•"/>
            </a:pPr>
            <a:r>
              <a:rPr lang="en-US" sz="1400" b="1" dirty="0"/>
              <a:t>The parameters which the user wants to view are moved to the right by the user</a:t>
            </a:r>
          </a:p>
          <a:p>
            <a:pPr algn="ctr">
              <a:spcBef>
                <a:spcPct val="50000"/>
              </a:spcBef>
              <a:buFontTx/>
              <a:buChar char="•"/>
            </a:pPr>
            <a:r>
              <a:rPr lang="en-US" sz="1400" b="1" dirty="0"/>
              <a:t>The parameters on the right are shown on the screen after clicking ‘Ok’</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41</a:t>
            </a:fld>
            <a:endParaRPr lang="en-US" dirty="0"/>
          </a:p>
        </p:txBody>
      </p:sp>
      <p:sp>
        <p:nvSpPr>
          <p:cNvPr id="6" name="Rectangle 2"/>
          <p:cNvSpPr>
            <a:spLocks noGrp="1" noChangeArrowheads="1"/>
          </p:cNvSpPr>
          <p:nvPr>
            <p:ph type="title" idx="4294967295"/>
          </p:nvPr>
        </p:nvSpPr>
        <p:spPr>
          <a:xfrm>
            <a:off x="1047750" y="838200"/>
            <a:ext cx="7200900" cy="708025"/>
          </a:xfrm>
          <a:prstGeom prst="rect">
            <a:avLst/>
          </a:prstGeom>
        </p:spPr>
        <p:txBody>
          <a:bodyPr/>
          <a:lstStyle/>
          <a:p>
            <a:pPr algn="ctr"/>
            <a:r>
              <a:rPr lang="en-US" sz="3200" dirty="0">
                <a:solidFill>
                  <a:schemeClr val="bg1"/>
                </a:solidFill>
              </a:rPr>
              <a:t>DiaSys </a:t>
            </a:r>
            <a:r>
              <a:rPr lang="en-US" sz="3200" dirty="0" smtClean="0">
                <a:solidFill>
                  <a:schemeClr val="bg1"/>
                </a:solidFill>
              </a:rPr>
              <a:t>Recordings</a:t>
            </a:r>
            <a:endParaRPr lang="en-US" sz="3200" dirty="0">
              <a:solidFill>
                <a:schemeClr val="bg1"/>
              </a:solidFill>
            </a:endParaRPr>
          </a:p>
        </p:txBody>
      </p:sp>
    </p:spTree>
    <p:extLst>
      <p:ext uri="{BB962C8B-B14F-4D97-AF65-F5344CB8AC3E}">
        <p14:creationId xmlns:p14="http://schemas.microsoft.com/office/powerpoint/2010/main" val="176781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l="61905" t="37035" r="11639" b="16672"/>
          <a:stretch>
            <a:fillRect/>
          </a:stretch>
        </p:blipFill>
        <p:spPr bwMode="auto">
          <a:xfrm>
            <a:off x="304800" y="1371600"/>
            <a:ext cx="6248400" cy="4373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a:off x="6629400" y="1447800"/>
            <a:ext cx="2362200" cy="4248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600" b="1" dirty="0">
                <a:solidFill>
                  <a:schemeClr val="bg1"/>
                </a:solidFill>
              </a:rPr>
              <a:t>Sampling time is the rate at which DiaSys will record the data to your computer.</a:t>
            </a:r>
          </a:p>
          <a:p>
            <a:pPr>
              <a:spcBef>
                <a:spcPct val="50000"/>
              </a:spcBef>
              <a:buFontTx/>
              <a:buChar char="•"/>
            </a:pPr>
            <a:r>
              <a:rPr lang="en-US" sz="1600" b="1" dirty="0">
                <a:solidFill>
                  <a:schemeClr val="bg1"/>
                </a:solidFill>
              </a:rPr>
              <a:t>The ‘Shortest sampling’ and ‘Sampling time’ should match</a:t>
            </a:r>
          </a:p>
          <a:p>
            <a:pPr>
              <a:spcBef>
                <a:spcPct val="50000"/>
              </a:spcBef>
              <a:buFontTx/>
              <a:buChar char="•"/>
            </a:pPr>
            <a:r>
              <a:rPr lang="en-US" sz="1600" b="1" dirty="0">
                <a:solidFill>
                  <a:schemeClr val="bg1"/>
                </a:solidFill>
              </a:rPr>
              <a:t>Shorter sampling times are preferred. </a:t>
            </a:r>
          </a:p>
          <a:p>
            <a:pPr>
              <a:spcBef>
                <a:spcPct val="50000"/>
              </a:spcBef>
              <a:buFontTx/>
              <a:buChar char="•"/>
            </a:pPr>
            <a:r>
              <a:rPr lang="en-US" sz="1600" b="1" dirty="0">
                <a:solidFill>
                  <a:schemeClr val="bg1"/>
                </a:solidFill>
              </a:rPr>
              <a:t>Long sampling times can result in ‘altered’ data</a:t>
            </a:r>
          </a:p>
          <a:p>
            <a:pPr>
              <a:spcBef>
                <a:spcPct val="50000"/>
              </a:spcBef>
              <a:buFontTx/>
              <a:buChar char="•"/>
            </a:pPr>
            <a:r>
              <a:rPr lang="en-US" sz="1600" b="1" dirty="0">
                <a:solidFill>
                  <a:schemeClr val="bg1"/>
                </a:solidFill>
              </a:rPr>
              <a:t>After clicking ‘Ok’ the recording has started</a:t>
            </a:r>
          </a:p>
        </p:txBody>
      </p:sp>
      <p:sp>
        <p:nvSpPr>
          <p:cNvPr id="34821" name="Rectangle 5"/>
          <p:cNvSpPr>
            <a:spLocks noChangeArrowheads="1"/>
          </p:cNvSpPr>
          <p:nvPr/>
        </p:nvSpPr>
        <p:spPr bwMode="auto">
          <a:xfrm>
            <a:off x="3429000" y="3124200"/>
            <a:ext cx="609600" cy="6858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34822" name="Line 6"/>
          <p:cNvSpPr>
            <a:spLocks noChangeShapeType="1"/>
          </p:cNvSpPr>
          <p:nvPr/>
        </p:nvSpPr>
        <p:spPr bwMode="auto">
          <a:xfrm flipH="1">
            <a:off x="4038600" y="2971800"/>
            <a:ext cx="259080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42</a:t>
            </a:fld>
            <a:endParaRPr lang="en-US" dirty="0"/>
          </a:p>
        </p:txBody>
      </p:sp>
      <p:sp>
        <p:nvSpPr>
          <p:cNvPr id="9" name="Rectangle 2"/>
          <p:cNvSpPr>
            <a:spLocks noGrp="1" noChangeArrowheads="1"/>
          </p:cNvSpPr>
          <p:nvPr>
            <p:ph type="title" idx="4294967295"/>
          </p:nvPr>
        </p:nvSpPr>
        <p:spPr>
          <a:xfrm>
            <a:off x="1047750" y="838200"/>
            <a:ext cx="7200900" cy="708025"/>
          </a:xfrm>
          <a:prstGeom prst="rect">
            <a:avLst/>
          </a:prstGeom>
        </p:spPr>
        <p:txBody>
          <a:bodyPr/>
          <a:lstStyle/>
          <a:p>
            <a:pPr algn="ctr"/>
            <a:r>
              <a:rPr lang="en-US" sz="3200" dirty="0">
                <a:solidFill>
                  <a:schemeClr val="bg1"/>
                </a:solidFill>
              </a:rPr>
              <a:t>DiaSys </a:t>
            </a:r>
            <a:r>
              <a:rPr lang="en-US" sz="3200" dirty="0" smtClean="0">
                <a:solidFill>
                  <a:schemeClr val="bg1"/>
                </a:solidFill>
              </a:rPr>
              <a:t>Recordings</a:t>
            </a:r>
            <a:endParaRPr lang="en-US" sz="3200" dirty="0">
              <a:solidFill>
                <a:schemeClr val="bg1"/>
              </a:solidFill>
            </a:endParaRPr>
          </a:p>
        </p:txBody>
      </p:sp>
    </p:spTree>
    <p:extLst>
      <p:ext uri="{BB962C8B-B14F-4D97-AF65-F5344CB8AC3E}">
        <p14:creationId xmlns:p14="http://schemas.microsoft.com/office/powerpoint/2010/main" val="1681785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l="62251" t="38715" r="12358" b="18529"/>
          <a:stretch>
            <a:fillRect/>
          </a:stretch>
        </p:blipFill>
        <p:spPr bwMode="auto">
          <a:xfrm>
            <a:off x="152400" y="1447800"/>
            <a:ext cx="6477000" cy="436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4"/>
          <p:cNvSpPr txBox="1">
            <a:spLocks noChangeArrowheads="1"/>
          </p:cNvSpPr>
          <p:nvPr/>
        </p:nvSpPr>
        <p:spPr bwMode="auto">
          <a:xfrm>
            <a:off x="6629400" y="2286000"/>
            <a:ext cx="2362200"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400" b="1" dirty="0">
                <a:solidFill>
                  <a:schemeClr val="bg1"/>
                </a:solidFill>
              </a:rPr>
              <a:t>After clicking ‘Stop recording’ the following screen appears</a:t>
            </a:r>
          </a:p>
          <a:p>
            <a:pPr>
              <a:spcBef>
                <a:spcPct val="50000"/>
              </a:spcBef>
              <a:buFontTx/>
              <a:buChar char="•"/>
            </a:pPr>
            <a:r>
              <a:rPr lang="en-US" sz="1400" b="1" dirty="0">
                <a:solidFill>
                  <a:schemeClr val="bg1"/>
                </a:solidFill>
              </a:rPr>
              <a:t>To save the data click on ‘Yes’</a:t>
            </a:r>
          </a:p>
          <a:p>
            <a:pPr>
              <a:spcBef>
                <a:spcPct val="50000"/>
              </a:spcBef>
              <a:buFontTx/>
              <a:buChar char="•"/>
            </a:pPr>
            <a:r>
              <a:rPr lang="en-US" sz="1400" b="1" dirty="0" smtClean="0">
                <a:solidFill>
                  <a:schemeClr val="bg1"/>
                </a:solidFill>
              </a:rPr>
              <a:t>Choose </a:t>
            </a:r>
            <a:r>
              <a:rPr lang="en-US" sz="1400" b="1" dirty="0">
                <a:solidFill>
                  <a:schemeClr val="bg1"/>
                </a:solidFill>
              </a:rPr>
              <a:t>your location to save it, name it and click Save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43</a:t>
            </a:fld>
            <a:endParaRPr lang="en-US" dirty="0"/>
          </a:p>
        </p:txBody>
      </p:sp>
      <p:sp>
        <p:nvSpPr>
          <p:cNvPr id="7" name="Rectangle 2"/>
          <p:cNvSpPr>
            <a:spLocks noGrp="1" noChangeArrowheads="1"/>
          </p:cNvSpPr>
          <p:nvPr>
            <p:ph type="title" idx="4294967295"/>
          </p:nvPr>
        </p:nvSpPr>
        <p:spPr>
          <a:xfrm>
            <a:off x="1047750" y="838200"/>
            <a:ext cx="7200900" cy="708025"/>
          </a:xfrm>
          <a:prstGeom prst="rect">
            <a:avLst/>
          </a:prstGeom>
        </p:spPr>
        <p:txBody>
          <a:bodyPr/>
          <a:lstStyle/>
          <a:p>
            <a:pPr algn="ctr"/>
            <a:r>
              <a:rPr lang="en-US" sz="3200" dirty="0">
                <a:solidFill>
                  <a:schemeClr val="bg1"/>
                </a:solidFill>
              </a:rPr>
              <a:t>DiaSys </a:t>
            </a:r>
            <a:r>
              <a:rPr lang="en-US" sz="3200" dirty="0" smtClean="0">
                <a:solidFill>
                  <a:schemeClr val="bg1"/>
                </a:solidFill>
              </a:rPr>
              <a:t>Recordings</a:t>
            </a:r>
            <a:endParaRPr lang="en-US" sz="3200" dirty="0">
              <a:solidFill>
                <a:schemeClr val="bg1"/>
              </a:solidFill>
            </a:endParaRPr>
          </a:p>
        </p:txBody>
      </p:sp>
    </p:spTree>
    <p:extLst>
      <p:ext uri="{BB962C8B-B14F-4D97-AF65-F5344CB8AC3E}">
        <p14:creationId xmlns:p14="http://schemas.microsoft.com/office/powerpoint/2010/main" val="2206802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44</a:t>
            </a:fld>
            <a:endParaRPr lang="en-US" dirty="0"/>
          </a:p>
        </p:txBody>
      </p:sp>
      <p:sp>
        <p:nvSpPr>
          <p:cNvPr id="38914" name="Rectangle 2"/>
          <p:cNvSpPr>
            <a:spLocks noGrp="1" noChangeArrowheads="1"/>
          </p:cNvSpPr>
          <p:nvPr>
            <p:ph type="title" idx="4294967295"/>
          </p:nvPr>
        </p:nvSpPr>
        <p:spPr bwMode="gray">
          <a:xfrm>
            <a:off x="407987" y="800100"/>
            <a:ext cx="8229600" cy="1143000"/>
          </a:xfrm>
          <a:prstGeom prst="rect">
            <a:avLst/>
          </a:prstGeom>
          <a:noFill/>
          <a:ln/>
        </p:spPr>
        <p:txBody>
          <a:bodyPr lIns="0" tIns="36000" rIns="0" bIns="0"/>
          <a:lstStyle/>
          <a:p>
            <a:pPr algn="ctr"/>
            <a:r>
              <a:rPr lang="en-US" sz="3200" dirty="0">
                <a:solidFill>
                  <a:schemeClr val="bg1"/>
                </a:solidFill>
              </a:rPr>
              <a:t>DiaSys </a:t>
            </a:r>
            <a:r>
              <a:rPr lang="en-US" sz="3200" dirty="0" smtClean="0">
                <a:solidFill>
                  <a:schemeClr val="bg1"/>
                </a:solidFill>
              </a:rPr>
              <a:t>/ Upload </a:t>
            </a:r>
            <a:r>
              <a:rPr lang="en-US" sz="3200" dirty="0">
                <a:solidFill>
                  <a:schemeClr val="bg1"/>
                </a:solidFill>
              </a:rPr>
              <a:t>or Download files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l="62389" t="38809" r="12347" b="18817"/>
          <a:stretch>
            <a:fillRect/>
          </a:stretch>
        </p:blipFill>
        <p:spPr bwMode="auto">
          <a:xfrm>
            <a:off x="1219200" y="1371600"/>
            <a:ext cx="6607175" cy="4432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Rectangle 4"/>
          <p:cNvSpPr>
            <a:spLocks noChangeArrowheads="1"/>
          </p:cNvSpPr>
          <p:nvPr/>
        </p:nvSpPr>
        <p:spPr bwMode="auto">
          <a:xfrm>
            <a:off x="3505200" y="5105400"/>
            <a:ext cx="21336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sp>
        <p:nvSpPr>
          <p:cNvPr id="38917" name="Line 5"/>
          <p:cNvSpPr>
            <a:spLocks noChangeShapeType="1"/>
          </p:cNvSpPr>
          <p:nvPr/>
        </p:nvSpPr>
        <p:spPr bwMode="auto">
          <a:xfrm>
            <a:off x="2133600" y="5410200"/>
            <a:ext cx="129540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481697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828800"/>
            <a:ext cx="42862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4" name="Rectangle 8"/>
          <p:cNvSpPr>
            <a:spLocks noChangeArrowheads="1"/>
          </p:cNvSpPr>
          <p:nvPr/>
        </p:nvSpPr>
        <p:spPr bwMode="auto">
          <a:xfrm>
            <a:off x="2514600" y="3200400"/>
            <a:ext cx="20574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45</a:t>
            </a:fld>
            <a:endParaRPr lang="en-US" dirty="0"/>
          </a:p>
        </p:txBody>
      </p:sp>
      <p:sp>
        <p:nvSpPr>
          <p:cNvPr id="8" name="Rectangle 2"/>
          <p:cNvSpPr>
            <a:spLocks noGrp="1" noChangeArrowheads="1"/>
          </p:cNvSpPr>
          <p:nvPr>
            <p:ph type="title" idx="4294967295"/>
          </p:nvPr>
        </p:nvSpPr>
        <p:spPr bwMode="gray">
          <a:xfrm>
            <a:off x="407987" y="800100"/>
            <a:ext cx="8229600" cy="1143000"/>
          </a:xfrm>
          <a:prstGeom prst="rect">
            <a:avLst/>
          </a:prstGeom>
          <a:noFill/>
          <a:ln/>
        </p:spPr>
        <p:txBody>
          <a:bodyPr lIns="0" tIns="36000" rIns="0" bIns="0"/>
          <a:lstStyle/>
          <a:p>
            <a:pPr algn="ctr"/>
            <a:r>
              <a:rPr lang="en-US" sz="3200" dirty="0">
                <a:solidFill>
                  <a:schemeClr val="bg1"/>
                </a:solidFill>
              </a:rPr>
              <a:t>DiaSys </a:t>
            </a:r>
            <a:r>
              <a:rPr lang="en-US" sz="3200" dirty="0" smtClean="0">
                <a:solidFill>
                  <a:schemeClr val="bg1"/>
                </a:solidFill>
              </a:rPr>
              <a:t>/ Upload </a:t>
            </a:r>
            <a:r>
              <a:rPr lang="en-US" sz="3200" dirty="0">
                <a:solidFill>
                  <a:schemeClr val="bg1"/>
                </a:solidFill>
              </a:rPr>
              <a:t>or Download files</a:t>
            </a:r>
          </a:p>
        </p:txBody>
      </p:sp>
    </p:spTree>
    <p:extLst>
      <p:ext uri="{BB962C8B-B14F-4D97-AF65-F5344CB8AC3E}">
        <p14:creationId xmlns:p14="http://schemas.microsoft.com/office/powerpoint/2010/main" val="379753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478809" y="1429416"/>
            <a:ext cx="8001000"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solidFill>
                  <a:schemeClr val="bg1"/>
                </a:solidFill>
              </a:rPr>
              <a:t>Before downloading cals, Diasys will send any calibration data from your PC back to the </a:t>
            </a:r>
            <a:r>
              <a:rPr lang="en-US" dirty="0" smtClean="0">
                <a:solidFill>
                  <a:schemeClr val="bg1"/>
                </a:solidFill>
              </a:rPr>
              <a:t>server.</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46</a:t>
            </a:fld>
            <a:endParaRPr lang="en-US" dirty="0"/>
          </a:p>
        </p:txBody>
      </p:sp>
      <p:sp>
        <p:nvSpPr>
          <p:cNvPr id="7" name="Rectangle 2"/>
          <p:cNvSpPr>
            <a:spLocks noGrp="1" noChangeArrowheads="1"/>
          </p:cNvSpPr>
          <p:nvPr>
            <p:ph type="title" idx="4294967295"/>
          </p:nvPr>
        </p:nvSpPr>
        <p:spPr bwMode="gray">
          <a:xfrm>
            <a:off x="716507" y="685800"/>
            <a:ext cx="8229600" cy="1143000"/>
          </a:xfrm>
          <a:prstGeom prst="rect">
            <a:avLst/>
          </a:prstGeom>
          <a:noFill/>
          <a:ln/>
        </p:spPr>
        <p:txBody>
          <a:bodyPr lIns="0" tIns="36000" rIns="0" bIns="0"/>
          <a:lstStyle/>
          <a:p>
            <a:pPr algn="ctr"/>
            <a:r>
              <a:rPr lang="en-US" sz="3200" dirty="0" smtClean="0">
                <a:solidFill>
                  <a:schemeClr val="bg1"/>
                </a:solidFill>
              </a:rPr>
              <a:t>DiaSys / Upload </a:t>
            </a:r>
            <a:r>
              <a:rPr lang="en-US" sz="3200" dirty="0">
                <a:solidFill>
                  <a:schemeClr val="bg1"/>
                </a:solidFill>
              </a:rPr>
              <a:t>or Download files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07" y="2064978"/>
            <a:ext cx="7620000" cy="424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47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1600"/>
            <a:ext cx="58674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0" name="Text Box 6"/>
          <p:cNvSpPr txBox="1">
            <a:spLocks noChangeArrowheads="1"/>
          </p:cNvSpPr>
          <p:nvPr/>
        </p:nvSpPr>
        <p:spPr bwMode="auto">
          <a:xfrm>
            <a:off x="457200" y="1752600"/>
            <a:ext cx="228600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dirty="0" smtClean="0">
                <a:solidFill>
                  <a:schemeClr val="bg1"/>
                </a:solidFill>
              </a:rPr>
              <a:t>This </a:t>
            </a:r>
            <a:r>
              <a:rPr lang="en-US" sz="1800" dirty="0">
                <a:solidFill>
                  <a:schemeClr val="bg1"/>
                </a:solidFill>
              </a:rPr>
              <a:t>screen shows which engine serial numbers will be sent back.</a:t>
            </a:r>
            <a:endParaRPr lang="en-US" sz="14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47</a:t>
            </a:fld>
            <a:endParaRPr lang="en-US" dirty="0"/>
          </a:p>
        </p:txBody>
      </p:sp>
      <p:sp>
        <p:nvSpPr>
          <p:cNvPr id="7" name="Rectangle 2"/>
          <p:cNvSpPr>
            <a:spLocks noGrp="1" noChangeArrowheads="1"/>
          </p:cNvSpPr>
          <p:nvPr>
            <p:ph type="title" idx="4294967295"/>
          </p:nvPr>
        </p:nvSpPr>
        <p:spPr bwMode="gray">
          <a:xfrm>
            <a:off x="407987" y="800100"/>
            <a:ext cx="8229600" cy="1143000"/>
          </a:xfrm>
          <a:prstGeom prst="rect">
            <a:avLst/>
          </a:prstGeom>
          <a:noFill/>
          <a:ln/>
        </p:spPr>
        <p:txBody>
          <a:bodyPr lIns="0" tIns="36000" rIns="0" bIns="0"/>
          <a:lstStyle/>
          <a:p>
            <a:pPr algn="ctr"/>
            <a:r>
              <a:rPr lang="en-US" sz="3200" dirty="0">
                <a:solidFill>
                  <a:schemeClr val="bg1"/>
                </a:solidFill>
              </a:rPr>
              <a:t>DiaSys </a:t>
            </a:r>
            <a:r>
              <a:rPr lang="en-US" sz="3200" dirty="0" smtClean="0">
                <a:solidFill>
                  <a:schemeClr val="bg1"/>
                </a:solidFill>
              </a:rPr>
              <a:t>/ Upload </a:t>
            </a:r>
            <a:r>
              <a:rPr lang="en-US" sz="3200" dirty="0">
                <a:solidFill>
                  <a:schemeClr val="bg1"/>
                </a:solidFill>
              </a:rPr>
              <a:t>or Download files</a:t>
            </a:r>
          </a:p>
        </p:txBody>
      </p:sp>
    </p:spTree>
    <p:extLst>
      <p:ext uri="{BB962C8B-B14F-4D97-AF65-F5344CB8AC3E}">
        <p14:creationId xmlns:p14="http://schemas.microsoft.com/office/powerpoint/2010/main" val="2876816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637312"/>
            <a:ext cx="42862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4" name="Rectangle 8"/>
          <p:cNvSpPr>
            <a:spLocks noChangeArrowheads="1"/>
          </p:cNvSpPr>
          <p:nvPr/>
        </p:nvSpPr>
        <p:spPr bwMode="auto">
          <a:xfrm>
            <a:off x="2514600" y="4495800"/>
            <a:ext cx="2057400" cy="533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48</a:t>
            </a:fld>
            <a:endParaRPr lang="en-US" dirty="0"/>
          </a:p>
        </p:txBody>
      </p:sp>
      <p:sp>
        <p:nvSpPr>
          <p:cNvPr id="7" name="Rectangle 2"/>
          <p:cNvSpPr>
            <a:spLocks noGrp="1" noChangeArrowheads="1"/>
          </p:cNvSpPr>
          <p:nvPr>
            <p:ph type="title" idx="4294967295"/>
          </p:nvPr>
        </p:nvSpPr>
        <p:spPr bwMode="gray">
          <a:xfrm>
            <a:off x="457200" y="838200"/>
            <a:ext cx="8229600" cy="1143000"/>
          </a:xfrm>
          <a:prstGeom prst="rect">
            <a:avLst/>
          </a:prstGeom>
          <a:noFill/>
          <a:ln/>
        </p:spPr>
        <p:txBody>
          <a:bodyPr lIns="0" tIns="36000" rIns="0" bIns="0"/>
          <a:lstStyle/>
          <a:p>
            <a:pPr algn="ctr"/>
            <a:r>
              <a:rPr lang="en-US" sz="3200" dirty="0">
                <a:solidFill>
                  <a:schemeClr val="bg1"/>
                </a:solidFill>
              </a:rPr>
              <a:t>DiaSys </a:t>
            </a:r>
            <a:r>
              <a:rPr lang="en-US" sz="3200" dirty="0" smtClean="0">
                <a:solidFill>
                  <a:schemeClr val="bg1"/>
                </a:solidFill>
              </a:rPr>
              <a:t>/ Upload </a:t>
            </a:r>
            <a:r>
              <a:rPr lang="en-US" sz="3200" dirty="0">
                <a:solidFill>
                  <a:schemeClr val="bg1"/>
                </a:solidFill>
              </a:rPr>
              <a:t>or Download </a:t>
            </a:r>
            <a:r>
              <a:rPr lang="en-US" sz="3200" dirty="0" smtClean="0">
                <a:solidFill>
                  <a:schemeClr val="bg1"/>
                </a:solidFill>
              </a:rPr>
              <a:t>files</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b="1" dirty="0" smtClean="0">
                <a:solidFill>
                  <a:schemeClr val="bg1"/>
                </a:solidFill>
              </a:rPr>
              <a:t>How to control files that upload</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649103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057400"/>
            <a:ext cx="691356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2971800"/>
            <a:ext cx="5715000" cy="1126462"/>
          </a:xfrm>
          <a:prstGeom prst="rect">
            <a:avLst/>
          </a:prstGeom>
          <a:noFill/>
          <a:ln>
            <a:solidFill>
              <a:schemeClr val="tx1"/>
            </a:solidFill>
          </a:ln>
        </p:spPr>
        <p:txBody>
          <a:bodyPr wrap="square" rtlCol="0">
            <a:spAutoFit/>
          </a:bodyPr>
          <a:lstStyle/>
          <a:p>
            <a:r>
              <a:rPr lang="en-US" dirty="0" smtClean="0"/>
              <a:t>If you delete the engines from this database, the cal will not be sent back to the mainframe.</a:t>
            </a:r>
          </a:p>
          <a:p>
            <a:r>
              <a:rPr lang="en-US" dirty="0" smtClean="0"/>
              <a:t>This should only be done if you made temporary changes for test purposes.</a:t>
            </a:r>
            <a:endParaRPr lang="en-US" dirty="0"/>
          </a:p>
        </p:txBody>
      </p:sp>
      <p:sp>
        <p:nvSpPr>
          <p:cNvPr id="6" name="Rectangle 2"/>
          <p:cNvSpPr txBox="1">
            <a:spLocks noChangeArrowheads="1"/>
          </p:cNvSpPr>
          <p:nvPr/>
        </p:nvSpPr>
        <p:spPr bwMode="gray">
          <a:xfrm>
            <a:off x="457200" y="838200"/>
            <a:ext cx="8229600" cy="1143000"/>
          </a:xfrm>
          <a:prstGeom prst="rect">
            <a:avLst/>
          </a:prstGeom>
          <a:noFill/>
          <a:ln/>
        </p:spPr>
        <p:txBody>
          <a:bodyPr lIns="0" tIns="36000" rIns="0" bIns="0"/>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 Upload or Download files</a:t>
            </a:r>
            <a:br>
              <a:rPr lang="en-US" sz="3200" dirty="0" smtClean="0">
                <a:solidFill>
                  <a:schemeClr val="bg1"/>
                </a:solidFill>
              </a:rPr>
            </a:br>
            <a:r>
              <a:rPr lang="en-US" sz="3200" dirty="0" smtClean="0">
                <a:solidFill>
                  <a:schemeClr val="bg1"/>
                </a:solidFill>
              </a:rPr>
              <a:t>How to control files that upload.</a:t>
            </a:r>
            <a:endParaRPr lang="en-US" sz="3200" dirty="0">
              <a:solidFill>
                <a:schemeClr val="bg1"/>
              </a:solidFill>
            </a:endParaRPr>
          </a:p>
        </p:txBody>
      </p:sp>
      <p:sp>
        <p:nvSpPr>
          <p:cNvPr id="4" name="Date Placeholder 3"/>
          <p:cNvSpPr>
            <a:spLocks noGrp="1"/>
          </p:cNvSpPr>
          <p:nvPr>
            <p:ph type="dt" sz="half" idx="10"/>
          </p:nvPr>
        </p:nvSpPr>
        <p:spPr/>
        <p:txBody>
          <a:bodyPr/>
          <a:lstStyle/>
          <a:p>
            <a:r>
              <a:rPr lang="en-US" dirty="0" smtClean="0"/>
              <a:t>October 2012</a:t>
            </a:r>
            <a:endParaRPr lang="en-US" dirty="0"/>
          </a:p>
        </p:txBody>
      </p:sp>
      <p:sp>
        <p:nvSpPr>
          <p:cNvPr id="8" name="Slide Number Placeholder 7"/>
          <p:cNvSpPr>
            <a:spLocks noGrp="1"/>
          </p:cNvSpPr>
          <p:nvPr>
            <p:ph type="sldNum" sz="quarter" idx="12"/>
          </p:nvPr>
        </p:nvSpPr>
        <p:spPr/>
        <p:txBody>
          <a:bodyPr/>
          <a:lstStyle/>
          <a:p>
            <a:fld id="{725B62B1-0011-41B4-B0D4-0B99DB6B365B}" type="slidenum">
              <a:rPr lang="en-US" smtClean="0"/>
              <a:pPr/>
              <a:t>49</a:t>
            </a:fld>
            <a:endParaRPr lang="en-US" dirty="0"/>
          </a:p>
        </p:txBody>
      </p:sp>
    </p:spTree>
    <p:extLst>
      <p:ext uri="{BB962C8B-B14F-4D97-AF65-F5344CB8AC3E}">
        <p14:creationId xmlns:p14="http://schemas.microsoft.com/office/powerpoint/2010/main" val="1343172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What is a calibration?</a:t>
            </a:r>
          </a:p>
        </p:txBody>
      </p:sp>
      <p:pic>
        <p:nvPicPr>
          <p:cNvPr id="54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5363" cy="322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a:t>
            </a:fld>
            <a:endParaRPr lang="en-US" dirty="0"/>
          </a:p>
        </p:txBody>
      </p:sp>
    </p:spTree>
    <p:extLst>
      <p:ext uri="{BB962C8B-B14F-4D97-AF65-F5344CB8AC3E}">
        <p14:creationId xmlns:p14="http://schemas.microsoft.com/office/powerpoint/2010/main" val="3390475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457200" y="1752600"/>
            <a:ext cx="2286000" cy="390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chemeClr val="bg1"/>
                </a:solidFill>
              </a:rPr>
              <a:t>Enter engine #</a:t>
            </a:r>
          </a:p>
          <a:p>
            <a:pPr algn="ctr">
              <a:spcBef>
                <a:spcPct val="50000"/>
              </a:spcBef>
            </a:pPr>
            <a:r>
              <a:rPr lang="en-US" dirty="0">
                <a:solidFill>
                  <a:schemeClr val="bg1"/>
                </a:solidFill>
              </a:rPr>
              <a:t>Select Modernized or Nominal Data</a:t>
            </a:r>
          </a:p>
          <a:p>
            <a:pPr algn="ctr">
              <a:spcBef>
                <a:spcPct val="50000"/>
              </a:spcBef>
            </a:pPr>
            <a:endParaRPr lang="en-US" dirty="0">
              <a:solidFill>
                <a:schemeClr val="bg1"/>
              </a:solidFill>
            </a:endParaRPr>
          </a:p>
          <a:p>
            <a:pPr algn="ctr">
              <a:spcBef>
                <a:spcPct val="50000"/>
              </a:spcBef>
            </a:pPr>
            <a:r>
              <a:rPr lang="en-US" dirty="0">
                <a:solidFill>
                  <a:schemeClr val="bg1"/>
                </a:solidFill>
              </a:rPr>
              <a:t>Modernized data means the calibration has been updated on the server.</a:t>
            </a:r>
          </a:p>
          <a:p>
            <a:pPr algn="ctr">
              <a:spcBef>
                <a:spcPct val="50000"/>
              </a:spcBef>
            </a:pPr>
            <a:endParaRPr lang="en-US" dirty="0">
              <a:solidFill>
                <a:schemeClr val="bg1"/>
              </a:solidFill>
            </a:endParaRPr>
          </a:p>
          <a:p>
            <a:pPr algn="ctr">
              <a:spcBef>
                <a:spcPct val="50000"/>
              </a:spcBef>
            </a:pPr>
            <a:r>
              <a:rPr lang="en-US" dirty="0">
                <a:solidFill>
                  <a:schemeClr val="bg1"/>
                </a:solidFill>
              </a:rPr>
              <a:t>Nominal means the cal has been loaded into a ECU and reported back to the server.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1371600"/>
            <a:ext cx="41846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50</a:t>
            </a:fld>
            <a:endParaRPr lang="en-US" dirty="0"/>
          </a:p>
        </p:txBody>
      </p:sp>
      <p:sp>
        <p:nvSpPr>
          <p:cNvPr id="8" name="Rectangle 2"/>
          <p:cNvSpPr>
            <a:spLocks noGrp="1" noChangeArrowheads="1"/>
          </p:cNvSpPr>
          <p:nvPr>
            <p:ph type="title" idx="4294967295"/>
          </p:nvPr>
        </p:nvSpPr>
        <p:spPr bwMode="gray">
          <a:xfrm>
            <a:off x="457200" y="800100"/>
            <a:ext cx="8229600" cy="1143000"/>
          </a:xfrm>
          <a:prstGeom prst="rect">
            <a:avLst/>
          </a:prstGeom>
          <a:noFill/>
          <a:ln/>
        </p:spPr>
        <p:txBody>
          <a:bodyPr lIns="0" tIns="36000" rIns="0" bIns="0"/>
          <a:lstStyle/>
          <a:p>
            <a:pPr algn="ctr"/>
            <a:r>
              <a:rPr lang="en-US" sz="3200" dirty="0">
                <a:solidFill>
                  <a:schemeClr val="bg1"/>
                </a:solidFill>
              </a:rPr>
              <a:t>DiaSys </a:t>
            </a:r>
            <a:r>
              <a:rPr lang="en-US" sz="3200" dirty="0" smtClean="0">
                <a:solidFill>
                  <a:schemeClr val="bg1"/>
                </a:solidFill>
              </a:rPr>
              <a:t>/ Upload </a:t>
            </a:r>
            <a:r>
              <a:rPr lang="en-US" sz="3200" dirty="0">
                <a:solidFill>
                  <a:schemeClr val="bg1"/>
                </a:solidFill>
              </a:rPr>
              <a:t>or Download files</a:t>
            </a:r>
          </a:p>
        </p:txBody>
      </p:sp>
    </p:spTree>
    <p:extLst>
      <p:ext uri="{BB962C8B-B14F-4D97-AF65-F5344CB8AC3E}">
        <p14:creationId xmlns:p14="http://schemas.microsoft.com/office/powerpoint/2010/main" val="3574533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57200" y="2057400"/>
            <a:ext cx="2286000" cy="3139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chemeClr val="bg1"/>
                </a:solidFill>
              </a:rPr>
              <a:t>Diasys will tell you if there is newer data </a:t>
            </a:r>
            <a:r>
              <a:rPr lang="en-US" sz="1800" b="1" dirty="0" smtClean="0">
                <a:solidFill>
                  <a:schemeClr val="bg1"/>
                </a:solidFill>
              </a:rPr>
              <a:t>available.</a:t>
            </a:r>
          </a:p>
          <a:p>
            <a:pPr algn="ctr">
              <a:spcBef>
                <a:spcPct val="50000"/>
              </a:spcBef>
            </a:pPr>
            <a:endParaRPr lang="en-US" sz="1800" b="1" dirty="0">
              <a:solidFill>
                <a:schemeClr val="bg1"/>
              </a:solidFill>
            </a:endParaRPr>
          </a:p>
          <a:p>
            <a:pPr algn="ctr">
              <a:spcBef>
                <a:spcPct val="50000"/>
              </a:spcBef>
            </a:pPr>
            <a:r>
              <a:rPr lang="en-US" sz="1800" b="1" dirty="0" smtClean="0">
                <a:solidFill>
                  <a:schemeClr val="bg1"/>
                </a:solidFill>
              </a:rPr>
              <a:t>After selecting the cal you want, it will automatically be placed in the folder with this serial number.</a:t>
            </a:r>
            <a:endParaRPr lang="en-US" sz="14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51</a:t>
            </a:fld>
            <a:endParaRPr lang="en-US" dirty="0"/>
          </a:p>
        </p:txBody>
      </p:sp>
      <p:sp>
        <p:nvSpPr>
          <p:cNvPr id="6" name="Rectangle 2"/>
          <p:cNvSpPr>
            <a:spLocks noGrp="1" noChangeArrowheads="1"/>
          </p:cNvSpPr>
          <p:nvPr>
            <p:ph type="title" idx="4294967295"/>
          </p:nvPr>
        </p:nvSpPr>
        <p:spPr>
          <a:xfrm>
            <a:off x="4959350" y="1371600"/>
            <a:ext cx="4184650" cy="4419600"/>
          </a:xfrm>
          <a:prstGeom prst="rect">
            <a:avLst/>
          </a:prstGeom>
        </p:spPr>
        <p:txBody>
          <a:bodyPr/>
          <a:lstStyle/>
          <a:p>
            <a:pPr algn="ctr"/>
            <a:r>
              <a:rPr lang="en-US" sz="3200" dirty="0">
                <a:solidFill>
                  <a:schemeClr val="bg1"/>
                </a:solidFill>
              </a:rPr>
              <a:t>DiaSys </a:t>
            </a:r>
            <a:r>
              <a:rPr lang="en-US" sz="3200" dirty="0" smtClean="0">
                <a:solidFill>
                  <a:schemeClr val="bg1"/>
                </a:solidFill>
              </a:rPr>
              <a:t>Basics Recordings</a:t>
            </a:r>
            <a:endParaRPr lang="en-US" sz="3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1371600"/>
            <a:ext cx="41846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gray">
          <a:xfrm>
            <a:off x="457200" y="800100"/>
            <a:ext cx="8229600" cy="1143000"/>
          </a:xfrm>
          <a:prstGeom prst="rect">
            <a:avLst/>
          </a:prstGeom>
          <a:noFill/>
          <a:ln/>
        </p:spPr>
        <p:txBody>
          <a:bodyPr lIns="0" tIns="36000" rIns="0" bIns="0"/>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US" sz="3200" dirty="0" smtClean="0">
                <a:solidFill>
                  <a:schemeClr val="bg1"/>
                </a:solidFill>
              </a:rPr>
              <a:t>DiaSys / Upload or Download files</a:t>
            </a:r>
            <a:endParaRPr lang="en-US" sz="3200" dirty="0">
              <a:solidFill>
                <a:schemeClr val="bg1"/>
              </a:solidFill>
            </a:endParaRPr>
          </a:p>
        </p:txBody>
      </p:sp>
    </p:spTree>
    <p:extLst>
      <p:ext uri="{BB962C8B-B14F-4D97-AF65-F5344CB8AC3E}">
        <p14:creationId xmlns:p14="http://schemas.microsoft.com/office/powerpoint/2010/main" val="3549946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52</a:t>
            </a:fld>
            <a:endParaRPr lang="en-US" dirty="0"/>
          </a:p>
        </p:txBody>
      </p:sp>
      <p:sp>
        <p:nvSpPr>
          <p:cNvPr id="3074" name="Rectangle 2"/>
          <p:cNvSpPr>
            <a:spLocks noGrp="1" noChangeArrowheads="1"/>
          </p:cNvSpPr>
          <p:nvPr>
            <p:ph type="title" idx="4294967295"/>
          </p:nvPr>
        </p:nvSpPr>
        <p:spPr bwMode="gray">
          <a:xfrm>
            <a:off x="1219200" y="914400"/>
            <a:ext cx="7200900" cy="708025"/>
          </a:xfrm>
          <a:prstGeom prst="rect">
            <a:avLst/>
          </a:prstGeom>
          <a:noFill/>
          <a:ln/>
        </p:spPr>
        <p:txBody>
          <a:bodyPr lIns="0" tIns="36000" rIns="0" bIns="0"/>
          <a:lstStyle/>
          <a:p>
            <a:r>
              <a:rPr lang="en-US" sz="4000" dirty="0">
                <a:solidFill>
                  <a:schemeClr val="bg1"/>
                </a:solidFill>
              </a:rPr>
              <a:t>Diasys Advanced Information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928813"/>
            <a:ext cx="49434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637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9219" name="Text Box 3"/>
          <p:cNvSpPr txBox="1">
            <a:spLocks noChangeArrowheads="1"/>
          </p:cNvSpPr>
          <p:nvPr/>
        </p:nvSpPr>
        <p:spPr bwMode="auto">
          <a:xfrm>
            <a:off x="304800" y="1905000"/>
            <a:ext cx="3124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bg1"/>
                </a:solidFill>
              </a:rPr>
              <a:t>Special Parameters</a:t>
            </a:r>
          </a:p>
          <a:p>
            <a:pPr>
              <a:spcBef>
                <a:spcPct val="50000"/>
              </a:spcBef>
            </a:pPr>
            <a:r>
              <a:rPr lang="en-US" sz="1600" dirty="0">
                <a:solidFill>
                  <a:schemeClr val="bg1"/>
                </a:solidFill>
              </a:rPr>
              <a:t>This is used to:</a:t>
            </a:r>
          </a:p>
          <a:p>
            <a:pPr>
              <a:spcBef>
                <a:spcPct val="50000"/>
              </a:spcBef>
              <a:buFontTx/>
              <a:buChar char="•"/>
            </a:pPr>
            <a:r>
              <a:rPr lang="en-US" sz="1600" dirty="0">
                <a:solidFill>
                  <a:schemeClr val="bg1"/>
                </a:solidFill>
              </a:rPr>
              <a:t>Configure inputs</a:t>
            </a:r>
          </a:p>
          <a:p>
            <a:pPr>
              <a:spcBef>
                <a:spcPct val="50000"/>
              </a:spcBef>
              <a:buFontTx/>
              <a:buChar char="•"/>
            </a:pPr>
            <a:r>
              <a:rPr lang="en-US" sz="1600" dirty="0">
                <a:solidFill>
                  <a:schemeClr val="bg1"/>
                </a:solidFill>
              </a:rPr>
              <a:t>Configure outputs </a:t>
            </a:r>
          </a:p>
          <a:p>
            <a:pPr>
              <a:spcBef>
                <a:spcPct val="50000"/>
              </a:spcBef>
              <a:buFontTx/>
              <a:buChar char="•"/>
            </a:pPr>
            <a:r>
              <a:rPr lang="en-US" sz="1600" dirty="0">
                <a:solidFill>
                  <a:schemeClr val="bg1"/>
                </a:solidFill>
              </a:rPr>
              <a:t>Diagnostic trouble code response.</a:t>
            </a:r>
          </a:p>
          <a:p>
            <a:pPr>
              <a:spcBef>
                <a:spcPct val="50000"/>
              </a:spcBef>
            </a:pPr>
            <a:endParaRPr lang="en-US" sz="16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5257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rot="1334391">
            <a:off x="4495800" y="1905000"/>
            <a:ext cx="1066800" cy="533400"/>
          </a:xfrm>
          <a:prstGeom prst="rightArrow">
            <a:avLst/>
          </a:prstGeom>
          <a:solidFill>
            <a:srgbClr val="FF0000"/>
          </a:solidFill>
          <a:ln w="6350"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 name="Date Placeholder 2"/>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53</a:t>
            </a:fld>
            <a:endParaRPr lang="en-US" dirty="0"/>
          </a:p>
        </p:txBody>
      </p:sp>
    </p:spTree>
    <p:extLst>
      <p:ext uri="{BB962C8B-B14F-4D97-AF65-F5344CB8AC3E}">
        <p14:creationId xmlns:p14="http://schemas.microsoft.com/office/powerpoint/2010/main" val="187726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685800" y="1905000"/>
            <a:ext cx="31242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solidFill>
                  <a:schemeClr val="bg1"/>
                </a:solidFill>
              </a:rPr>
              <a:t>Special Parameters</a:t>
            </a:r>
          </a:p>
          <a:p>
            <a:pPr>
              <a:spcBef>
                <a:spcPct val="50000"/>
              </a:spcBef>
            </a:pPr>
            <a:r>
              <a:rPr lang="en-US" sz="1600" dirty="0">
                <a:solidFill>
                  <a:schemeClr val="bg1"/>
                </a:solidFill>
              </a:rPr>
              <a:t>This is used to:</a:t>
            </a:r>
          </a:p>
          <a:p>
            <a:pPr>
              <a:spcBef>
                <a:spcPct val="50000"/>
              </a:spcBef>
              <a:buFontTx/>
              <a:buChar char="•"/>
            </a:pPr>
            <a:r>
              <a:rPr lang="en-US" sz="1600" dirty="0">
                <a:solidFill>
                  <a:schemeClr val="bg1"/>
                </a:solidFill>
              </a:rPr>
              <a:t>Configure inputs &amp; Outputs</a:t>
            </a:r>
          </a:p>
          <a:p>
            <a:pPr>
              <a:spcBef>
                <a:spcPct val="50000"/>
              </a:spcBef>
              <a:buFontTx/>
              <a:buChar char="•"/>
            </a:pPr>
            <a:r>
              <a:rPr lang="en-US" sz="1600" dirty="0">
                <a:solidFill>
                  <a:schemeClr val="bg1"/>
                </a:solidFill>
              </a:rPr>
              <a:t>Diagnostic trouble code response.</a:t>
            </a:r>
          </a:p>
          <a:p>
            <a:pPr>
              <a:spcBef>
                <a:spcPct val="50000"/>
              </a:spcBef>
            </a:pPr>
            <a:endParaRPr lang="en-US" sz="1600" dirty="0"/>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25050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54</a:t>
            </a:fld>
            <a:endParaRPr lang="en-US" dirty="0"/>
          </a:p>
        </p:txBody>
      </p:sp>
    </p:spTree>
    <p:extLst>
      <p:ext uri="{BB962C8B-B14F-4D97-AF65-F5344CB8AC3E}">
        <p14:creationId xmlns:p14="http://schemas.microsoft.com/office/powerpoint/2010/main" val="4014257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685800" y="1905000"/>
            <a:ext cx="3429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bg1"/>
                </a:solidFill>
              </a:rPr>
              <a:t>Diagnostic trouble code response</a:t>
            </a:r>
            <a:r>
              <a:rPr lang="en-US" sz="1600" dirty="0"/>
              <a:t>.</a:t>
            </a:r>
          </a:p>
          <a:p>
            <a:pPr>
              <a:spcBef>
                <a:spcPct val="50000"/>
              </a:spcBef>
            </a:pPr>
            <a:endParaRPr lang="en-US" sz="1600" dirty="0"/>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25050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55</a:t>
            </a:fld>
            <a:endParaRPr lang="en-US" dirty="0"/>
          </a:p>
        </p:txBody>
      </p:sp>
    </p:spTree>
    <p:extLst>
      <p:ext uri="{BB962C8B-B14F-4D97-AF65-F5344CB8AC3E}">
        <p14:creationId xmlns:p14="http://schemas.microsoft.com/office/powerpoint/2010/main" val="2178778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04800" y="1905000"/>
            <a:ext cx="3124200"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bg1"/>
                </a:solidFill>
              </a:rPr>
              <a:t>Select DTC</a:t>
            </a:r>
          </a:p>
          <a:p>
            <a:pPr>
              <a:spcBef>
                <a:spcPct val="50000"/>
              </a:spcBef>
            </a:pPr>
            <a:r>
              <a:rPr lang="en-US" sz="1400" dirty="0">
                <a:solidFill>
                  <a:schemeClr val="bg1"/>
                </a:solidFill>
              </a:rPr>
              <a:t>If Monitoring is turned off, this code will not set.</a:t>
            </a:r>
          </a:p>
          <a:p>
            <a:pPr>
              <a:spcBef>
                <a:spcPct val="50000"/>
              </a:spcBef>
            </a:pPr>
            <a:endParaRPr lang="en-US" sz="1400" dirty="0"/>
          </a:p>
        </p:txBody>
      </p:sp>
      <p:pic>
        <p:nvPicPr>
          <p:cNvPr id="204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600"/>
            <a:ext cx="5262563" cy="443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56</a:t>
            </a:fld>
            <a:endParaRPr lang="en-US" dirty="0"/>
          </a:p>
        </p:txBody>
      </p:sp>
    </p:spTree>
    <p:extLst>
      <p:ext uri="{BB962C8B-B14F-4D97-AF65-F5344CB8AC3E}">
        <p14:creationId xmlns:p14="http://schemas.microsoft.com/office/powerpoint/2010/main" val="8563523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04800" y="1905000"/>
            <a:ext cx="3124200"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bg1"/>
                </a:solidFill>
              </a:rPr>
              <a:t>Select DTC</a:t>
            </a:r>
          </a:p>
          <a:p>
            <a:pPr>
              <a:spcBef>
                <a:spcPct val="50000"/>
              </a:spcBef>
            </a:pPr>
            <a:r>
              <a:rPr lang="en-US" sz="1400" dirty="0">
                <a:solidFill>
                  <a:schemeClr val="bg1"/>
                </a:solidFill>
              </a:rPr>
              <a:t>If monitoring is on,</a:t>
            </a:r>
            <a:r>
              <a:rPr lang="en-US" dirty="0">
                <a:solidFill>
                  <a:schemeClr val="bg1"/>
                </a:solidFill>
              </a:rPr>
              <a:t> </a:t>
            </a:r>
          </a:p>
          <a:p>
            <a:pPr>
              <a:spcBef>
                <a:spcPct val="50000"/>
              </a:spcBef>
            </a:pPr>
            <a:r>
              <a:rPr lang="en-US" sz="1400" dirty="0">
                <a:solidFill>
                  <a:schemeClr val="bg1"/>
                </a:solidFill>
              </a:rPr>
              <a:t>This will set the response to the code.</a:t>
            </a:r>
          </a:p>
          <a:p>
            <a:pPr>
              <a:spcBef>
                <a:spcPct val="50000"/>
              </a:spcBef>
            </a:pPr>
            <a:r>
              <a:rPr lang="en-US" sz="1400" dirty="0">
                <a:solidFill>
                  <a:schemeClr val="bg1"/>
                </a:solidFill>
              </a:rPr>
              <a:t>Choices:</a:t>
            </a:r>
          </a:p>
          <a:p>
            <a:pPr marL="285750" indent="-285750" algn="l">
              <a:spcBef>
                <a:spcPct val="50000"/>
              </a:spcBef>
              <a:buFont typeface="Arial" pitchFamily="34" charset="0"/>
              <a:buChar char="•"/>
            </a:pPr>
            <a:r>
              <a:rPr lang="en-US" sz="1400" dirty="0">
                <a:solidFill>
                  <a:schemeClr val="bg1"/>
                </a:solidFill>
              </a:rPr>
              <a:t>No response</a:t>
            </a:r>
          </a:p>
          <a:p>
            <a:pPr marL="285750" indent="-285750" algn="l">
              <a:spcBef>
                <a:spcPct val="50000"/>
              </a:spcBef>
              <a:buFont typeface="Arial" pitchFamily="34" charset="0"/>
              <a:buChar char="•"/>
            </a:pPr>
            <a:r>
              <a:rPr lang="en-US" sz="1400" dirty="0">
                <a:solidFill>
                  <a:schemeClr val="bg1"/>
                </a:solidFill>
              </a:rPr>
              <a:t>Warning only</a:t>
            </a:r>
          </a:p>
          <a:p>
            <a:pPr marL="285750" indent="-285750" algn="l">
              <a:spcBef>
                <a:spcPct val="50000"/>
              </a:spcBef>
              <a:buFont typeface="Arial" pitchFamily="34" charset="0"/>
              <a:buChar char="•"/>
            </a:pPr>
            <a:r>
              <a:rPr lang="en-US" sz="1400" dirty="0">
                <a:solidFill>
                  <a:schemeClr val="bg1"/>
                </a:solidFill>
              </a:rPr>
              <a:t>Speed Limitation</a:t>
            </a:r>
          </a:p>
          <a:p>
            <a:pPr marL="285750" indent="-285750" algn="l">
              <a:spcBef>
                <a:spcPct val="50000"/>
              </a:spcBef>
              <a:buFont typeface="Arial" pitchFamily="34" charset="0"/>
              <a:buChar char="•"/>
            </a:pPr>
            <a:r>
              <a:rPr lang="en-US" sz="1400" dirty="0">
                <a:solidFill>
                  <a:schemeClr val="bg1"/>
                </a:solidFill>
              </a:rPr>
              <a:t>Torque Limitation</a:t>
            </a:r>
          </a:p>
          <a:p>
            <a:pPr marL="285750" indent="-285750" algn="l">
              <a:spcBef>
                <a:spcPct val="50000"/>
              </a:spcBef>
              <a:buFont typeface="Arial" pitchFamily="34" charset="0"/>
              <a:buChar char="•"/>
            </a:pPr>
            <a:r>
              <a:rPr lang="en-US" sz="1400" dirty="0">
                <a:solidFill>
                  <a:schemeClr val="bg1"/>
                </a:solidFill>
              </a:rPr>
              <a:t>Engine Shutdown</a:t>
            </a:r>
          </a:p>
          <a:p>
            <a:pPr>
              <a:spcBef>
                <a:spcPct val="50000"/>
              </a:spcBef>
            </a:pPr>
            <a:endParaRPr lang="en-US" sz="1400" dirty="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600"/>
            <a:ext cx="5410200" cy="445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57</a:t>
            </a:fld>
            <a:endParaRPr lang="en-US" dirty="0"/>
          </a:p>
        </p:txBody>
      </p:sp>
    </p:spTree>
    <p:extLst>
      <p:ext uri="{BB962C8B-B14F-4D97-AF65-F5344CB8AC3E}">
        <p14:creationId xmlns:p14="http://schemas.microsoft.com/office/powerpoint/2010/main" val="3668282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04800" y="1905000"/>
            <a:ext cx="37338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smtClean="0">
                <a:solidFill>
                  <a:schemeClr val="bg1"/>
                </a:solidFill>
              </a:rPr>
              <a:t>Edit Input and Output settings</a:t>
            </a:r>
          </a:p>
          <a:p>
            <a:pPr marL="285750" indent="-285750" algn="l">
              <a:spcBef>
                <a:spcPct val="50000"/>
              </a:spcBef>
              <a:buFont typeface="Arial" pitchFamily="34" charset="0"/>
              <a:buChar char="•"/>
            </a:pPr>
            <a:r>
              <a:rPr lang="en-US" dirty="0" smtClean="0">
                <a:solidFill>
                  <a:schemeClr val="bg1"/>
                </a:solidFill>
              </a:rPr>
              <a:t>Configure Red and Yellow lights</a:t>
            </a:r>
          </a:p>
          <a:p>
            <a:pPr marL="285750" indent="-285750" algn="l">
              <a:spcBef>
                <a:spcPct val="50000"/>
              </a:spcBef>
              <a:buFont typeface="Arial" pitchFamily="34" charset="0"/>
              <a:buChar char="•"/>
            </a:pPr>
            <a:r>
              <a:rPr lang="en-US" dirty="0" smtClean="0">
                <a:solidFill>
                  <a:schemeClr val="bg1"/>
                </a:solidFill>
              </a:rPr>
              <a:t>Set up feedback circuits from ECM</a:t>
            </a:r>
          </a:p>
          <a:p>
            <a:pPr marL="285750" indent="-285750" algn="l">
              <a:spcBef>
                <a:spcPct val="50000"/>
              </a:spcBef>
              <a:buFont typeface="Arial" pitchFamily="34" charset="0"/>
              <a:buChar char="•"/>
            </a:pPr>
            <a:r>
              <a:rPr lang="en-US" dirty="0" smtClean="0">
                <a:solidFill>
                  <a:schemeClr val="bg1"/>
                </a:solidFill>
              </a:rPr>
              <a:t>Set up Binary inputs (Start/Stop, override, etc.)</a:t>
            </a:r>
          </a:p>
          <a:p>
            <a:pPr>
              <a:spcBef>
                <a:spcPct val="50000"/>
              </a:spcBef>
            </a:pPr>
            <a:endParaRPr lang="en-US" sz="1400" dirty="0">
              <a:solidFill>
                <a:schemeClr val="bg1"/>
              </a:solidFill>
            </a:endParaRPr>
          </a:p>
          <a:p>
            <a:pPr>
              <a:spcBef>
                <a:spcPct val="50000"/>
              </a:spcBef>
            </a:pPr>
            <a:endParaRPr lang="en-US" sz="1400" dirty="0"/>
          </a:p>
        </p:txBody>
      </p:sp>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25050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58</a:t>
            </a:fld>
            <a:endParaRPr lang="en-US" dirty="0"/>
          </a:p>
        </p:txBody>
      </p:sp>
    </p:spTree>
    <p:extLst>
      <p:ext uri="{BB962C8B-B14F-4D97-AF65-F5344CB8AC3E}">
        <p14:creationId xmlns:p14="http://schemas.microsoft.com/office/powerpoint/2010/main" val="1344870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04800" y="1905000"/>
            <a:ext cx="2286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smtClean="0">
                <a:solidFill>
                  <a:schemeClr val="bg1"/>
                </a:solidFill>
              </a:rPr>
              <a:t>Edit Input and Output settings</a:t>
            </a:r>
          </a:p>
          <a:p>
            <a:pPr marL="285750" indent="-285750" algn="l">
              <a:spcBef>
                <a:spcPct val="50000"/>
              </a:spcBef>
              <a:buFont typeface="Arial" pitchFamily="34" charset="0"/>
              <a:buChar char="•"/>
            </a:pPr>
            <a:r>
              <a:rPr lang="en-US" dirty="0" smtClean="0">
                <a:solidFill>
                  <a:schemeClr val="bg1"/>
                </a:solidFill>
              </a:rPr>
              <a:t>Assign each output channel from ECM.</a:t>
            </a:r>
          </a:p>
          <a:p>
            <a:pPr marL="285750" indent="-285750" algn="l">
              <a:spcBef>
                <a:spcPct val="50000"/>
              </a:spcBef>
              <a:buFont typeface="Arial" pitchFamily="34" charset="0"/>
              <a:buChar char="•"/>
            </a:pPr>
            <a:r>
              <a:rPr lang="en-US" dirty="0" smtClean="0">
                <a:solidFill>
                  <a:schemeClr val="bg1"/>
                </a:solidFill>
              </a:rPr>
              <a:t>Active High or Low means circuit requires +24V to activate.</a:t>
            </a:r>
          </a:p>
          <a:p>
            <a:pPr>
              <a:spcBef>
                <a:spcPct val="50000"/>
              </a:spcBef>
            </a:pPr>
            <a:endParaRPr lang="en-US" sz="1400" dirty="0">
              <a:solidFill>
                <a:schemeClr val="bg1"/>
              </a:solidFill>
            </a:endParaRPr>
          </a:p>
          <a:p>
            <a:pPr>
              <a:spcBef>
                <a:spcPct val="50000"/>
              </a:spcBef>
            </a:pPr>
            <a:endParaRPr lang="en-US" sz="1400" dirty="0"/>
          </a:p>
        </p:txBody>
      </p:sp>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077" y="1828800"/>
            <a:ext cx="601118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59</a:t>
            </a:fld>
            <a:endParaRPr lang="en-US" dirty="0"/>
          </a:p>
        </p:txBody>
      </p:sp>
    </p:spTree>
    <p:extLst>
      <p:ext uri="{BB962C8B-B14F-4D97-AF65-F5344CB8AC3E}">
        <p14:creationId xmlns:p14="http://schemas.microsoft.com/office/powerpoint/2010/main" val="2939795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981200"/>
            <a:ext cx="2590800"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This is a 1D parameter.</a:t>
            </a:r>
          </a:p>
          <a:p>
            <a:pPr>
              <a:spcBef>
                <a:spcPct val="50000"/>
              </a:spcBef>
            </a:pPr>
            <a:endParaRPr lang="en-US" sz="1800" dirty="0">
              <a:solidFill>
                <a:schemeClr val="bg1"/>
              </a:solidFill>
            </a:endParaRPr>
          </a:p>
          <a:p>
            <a:pPr>
              <a:spcBef>
                <a:spcPct val="50000"/>
              </a:spcBef>
              <a:buFontTx/>
              <a:buChar char="•"/>
            </a:pPr>
            <a:r>
              <a:rPr lang="en-US" sz="1200" dirty="0">
                <a:solidFill>
                  <a:schemeClr val="bg1"/>
                </a:solidFill>
              </a:rPr>
              <a:t>These are a single value or simply an On / Off switch.</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6015038" cy="4427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What is a calibration?</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6</a:t>
            </a:fld>
            <a:endParaRPr lang="en-US" dirty="0"/>
          </a:p>
        </p:txBody>
      </p:sp>
    </p:spTree>
    <p:extLst>
      <p:ext uri="{BB962C8B-B14F-4D97-AF65-F5344CB8AC3E}">
        <p14:creationId xmlns:p14="http://schemas.microsoft.com/office/powerpoint/2010/main" val="41762301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04800" y="1905000"/>
            <a:ext cx="31242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bg1"/>
                </a:solidFill>
              </a:rPr>
              <a:t>Crash Recorder</a:t>
            </a:r>
          </a:p>
          <a:p>
            <a:pPr>
              <a:spcBef>
                <a:spcPct val="50000"/>
              </a:spcBef>
            </a:pPr>
            <a:r>
              <a:rPr lang="en-US" sz="1400" dirty="0">
                <a:solidFill>
                  <a:schemeClr val="bg1"/>
                </a:solidFill>
              </a:rPr>
              <a:t>The ADEC crash recorder is a circular memory system that monitors key parameters.</a:t>
            </a:r>
          </a:p>
          <a:p>
            <a:pPr>
              <a:spcBef>
                <a:spcPct val="50000"/>
              </a:spcBef>
            </a:pPr>
            <a:r>
              <a:rPr lang="en-US" sz="1400" dirty="0">
                <a:solidFill>
                  <a:schemeClr val="bg1"/>
                </a:solidFill>
              </a:rPr>
              <a:t>In the event of certain serious trouble codes, the data in memory is stored from before during and after the event for future use.</a:t>
            </a:r>
          </a:p>
          <a:p>
            <a:pPr>
              <a:spcBef>
                <a:spcPct val="50000"/>
              </a:spcBef>
            </a:pPr>
            <a:r>
              <a:rPr lang="en-US" sz="1400" dirty="0">
                <a:solidFill>
                  <a:schemeClr val="bg1"/>
                </a:solidFill>
              </a:rPr>
              <a:t>The file can be downloaded and sent to MTU.</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371600"/>
            <a:ext cx="47148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60</a:t>
            </a:fld>
            <a:endParaRPr lang="en-US" dirty="0"/>
          </a:p>
        </p:txBody>
      </p:sp>
    </p:spTree>
    <p:extLst>
      <p:ext uri="{BB962C8B-B14F-4D97-AF65-F5344CB8AC3E}">
        <p14:creationId xmlns:p14="http://schemas.microsoft.com/office/powerpoint/2010/main" val="488335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55725"/>
            <a:ext cx="7562850"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61</a:t>
            </a:fld>
            <a:endParaRPr lang="en-US" dirty="0"/>
          </a:p>
        </p:txBody>
      </p:sp>
    </p:spTree>
    <p:extLst>
      <p:ext uri="{BB962C8B-B14F-4D97-AF65-F5344CB8AC3E}">
        <p14:creationId xmlns:p14="http://schemas.microsoft.com/office/powerpoint/2010/main" val="25632695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524000" y="1676400"/>
            <a:ext cx="58674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bg1"/>
                </a:solidFill>
              </a:rPr>
              <a:t>MDEC or ADEC Load Profile Table</a:t>
            </a:r>
          </a:p>
          <a:p>
            <a:pPr>
              <a:spcBef>
                <a:spcPct val="50000"/>
              </a:spcBef>
            </a:pPr>
            <a:endParaRPr lang="en-US" sz="2800" dirty="0">
              <a:solidFill>
                <a:schemeClr val="bg1"/>
              </a:solidFill>
            </a:endParaRPr>
          </a:p>
          <a:p>
            <a:pPr>
              <a:spcBef>
                <a:spcPct val="50000"/>
              </a:spcBef>
            </a:pPr>
            <a:r>
              <a:rPr lang="en-US" sz="2800" dirty="0">
                <a:solidFill>
                  <a:schemeClr val="bg1"/>
                </a:solidFill>
              </a:rPr>
              <a:t>What is the load profile data?</a:t>
            </a:r>
          </a:p>
          <a:p>
            <a:pPr>
              <a:spcBef>
                <a:spcPct val="50000"/>
              </a:spcBef>
            </a:pPr>
            <a:r>
              <a:rPr lang="en-US" sz="2800" dirty="0">
                <a:solidFill>
                  <a:schemeClr val="bg1"/>
                </a:solidFill>
              </a:rPr>
              <a:t>How do I find it?</a:t>
            </a:r>
          </a:p>
          <a:p>
            <a:pPr>
              <a:spcBef>
                <a:spcPct val="50000"/>
              </a:spcBef>
            </a:pPr>
            <a:r>
              <a:rPr lang="en-US" sz="2800" dirty="0">
                <a:solidFill>
                  <a:schemeClr val="bg1"/>
                </a:solidFill>
              </a:rPr>
              <a:t>What can I do with it?</a:t>
            </a:r>
          </a:p>
          <a:p>
            <a:pPr>
              <a:spcBef>
                <a:spcPct val="50000"/>
              </a:spcBef>
            </a:pPr>
            <a:endParaRPr lang="en-US" sz="2800" dirty="0"/>
          </a:p>
        </p:txBody>
      </p:sp>
      <p:sp>
        <p:nvSpPr>
          <p:cNvPr id="4"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5" name="Slide Number Placeholder 4"/>
          <p:cNvSpPr>
            <a:spLocks noGrp="1"/>
          </p:cNvSpPr>
          <p:nvPr>
            <p:ph type="sldNum" sz="quarter" idx="12"/>
          </p:nvPr>
        </p:nvSpPr>
        <p:spPr/>
        <p:txBody>
          <a:bodyPr/>
          <a:lstStyle/>
          <a:p>
            <a:fld id="{5D48BC11-5FB2-48F9-8462-7793A671258A}" type="slidenum">
              <a:rPr lang="en-US" smtClean="0"/>
              <a:pPr/>
              <a:t>62</a:t>
            </a:fld>
            <a:endParaRPr lang="en-US" dirty="0"/>
          </a:p>
        </p:txBody>
      </p:sp>
    </p:spTree>
    <p:extLst>
      <p:ext uri="{BB962C8B-B14F-4D97-AF65-F5344CB8AC3E}">
        <p14:creationId xmlns:p14="http://schemas.microsoft.com/office/powerpoint/2010/main" val="23439012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590800" y="1371600"/>
            <a:ext cx="4114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MDEC Load Profile Table Download</a:t>
            </a:r>
            <a:endParaRPr lang="en-US" sz="1400" dirty="0">
              <a:solidFill>
                <a:schemeClr val="bg1"/>
              </a:solidFill>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1913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63</a:t>
            </a:fld>
            <a:endParaRPr lang="en-US" dirty="0"/>
          </a:p>
        </p:txBody>
      </p:sp>
    </p:spTree>
    <p:extLst>
      <p:ext uri="{BB962C8B-B14F-4D97-AF65-F5344CB8AC3E}">
        <p14:creationId xmlns:p14="http://schemas.microsoft.com/office/powerpoint/2010/main" val="4239177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52600" y="1600200"/>
            <a:ext cx="5638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MDEC Load Profile Table Converted to Load Factor</a:t>
            </a:r>
            <a:endParaRPr lang="en-US" sz="1400" dirty="0">
              <a:solidFill>
                <a:schemeClr val="bg1"/>
              </a:solidFill>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133600"/>
            <a:ext cx="88582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64</a:t>
            </a:fld>
            <a:endParaRPr lang="en-US" dirty="0"/>
          </a:p>
        </p:txBody>
      </p:sp>
    </p:spTree>
    <p:extLst>
      <p:ext uri="{BB962C8B-B14F-4D97-AF65-F5344CB8AC3E}">
        <p14:creationId xmlns:p14="http://schemas.microsoft.com/office/powerpoint/2010/main" val="9835933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429000" y="1447800"/>
            <a:ext cx="5257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MDEC Load Profile Table Converted to a Chart</a:t>
            </a:r>
            <a:endParaRPr lang="en-US" sz="1400" dirty="0">
              <a:solidFill>
                <a:schemeClr val="bg1"/>
              </a:solidFill>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0"/>
            <a:ext cx="568642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5"/>
          <p:cNvSpPr txBox="1">
            <a:spLocks noChangeArrowheads="1"/>
          </p:cNvSpPr>
          <p:nvPr/>
        </p:nvSpPr>
        <p:spPr bwMode="auto">
          <a:xfrm>
            <a:off x="152400" y="1828800"/>
            <a:ext cx="3124200" cy="41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bg1"/>
                </a:solidFill>
              </a:rPr>
              <a:t>What can this be used for?</a:t>
            </a:r>
          </a:p>
          <a:p>
            <a:pPr>
              <a:spcBef>
                <a:spcPct val="50000"/>
              </a:spcBef>
            </a:pPr>
            <a:r>
              <a:rPr lang="en-US" sz="1400" dirty="0">
                <a:solidFill>
                  <a:schemeClr val="bg1"/>
                </a:solidFill>
              </a:rPr>
              <a:t>Some customers want to understand the operating conditions of their engine.</a:t>
            </a:r>
          </a:p>
          <a:p>
            <a:pPr>
              <a:spcBef>
                <a:spcPct val="50000"/>
              </a:spcBef>
            </a:pPr>
            <a:r>
              <a:rPr lang="en-US" sz="1400" dirty="0">
                <a:solidFill>
                  <a:schemeClr val="bg1"/>
                </a:solidFill>
              </a:rPr>
              <a:t>It can tell you if the engine may be over or under powered for its intended use.</a:t>
            </a:r>
          </a:p>
          <a:p>
            <a:pPr>
              <a:spcBef>
                <a:spcPct val="50000"/>
              </a:spcBef>
            </a:pPr>
            <a:r>
              <a:rPr lang="en-US" sz="1400" dirty="0">
                <a:solidFill>
                  <a:schemeClr val="bg1"/>
                </a:solidFill>
              </a:rPr>
              <a:t>Many maintenance contracts are tied to load factor. Most customers guess at this number.</a:t>
            </a:r>
          </a:p>
          <a:p>
            <a:pPr>
              <a:spcBef>
                <a:spcPct val="50000"/>
              </a:spcBef>
            </a:pPr>
            <a:r>
              <a:rPr lang="en-US" sz="1400" dirty="0">
                <a:solidFill>
                  <a:schemeClr val="bg1"/>
                </a:solidFill>
              </a:rPr>
              <a:t>It may reveal opportunities for cost savings. This engine has over 5000 hours of idle time. A 20V4000C22 uses about 4.2 Gal/Hr idling.</a:t>
            </a:r>
          </a:p>
          <a:p>
            <a:pPr>
              <a:spcBef>
                <a:spcPct val="50000"/>
              </a:spcBef>
            </a:pPr>
            <a:r>
              <a:rPr lang="en-US" sz="1400" dirty="0">
                <a:solidFill>
                  <a:schemeClr val="bg1"/>
                </a:solidFill>
              </a:rPr>
              <a:t>@ 4/Gal = </a:t>
            </a:r>
            <a:r>
              <a:rPr lang="en-US" sz="1400" dirty="0" err="1">
                <a:solidFill>
                  <a:schemeClr val="bg1"/>
                </a:solidFill>
              </a:rPr>
              <a:t>Aprox</a:t>
            </a:r>
            <a:r>
              <a:rPr lang="en-US" sz="1400" dirty="0">
                <a:solidFill>
                  <a:schemeClr val="bg1"/>
                </a:solidFill>
              </a:rPr>
              <a:t> $89,000 in fuel.</a:t>
            </a:r>
          </a:p>
          <a:p>
            <a:pPr>
              <a:spcBef>
                <a:spcPct val="50000"/>
              </a:spcBef>
            </a:pPr>
            <a:endParaRPr lang="en-US" sz="1400" dirty="0">
              <a:solidFill>
                <a:schemeClr val="bg1"/>
              </a:solidFill>
            </a:endParaRPr>
          </a:p>
        </p:txBody>
      </p:sp>
      <p:sp>
        <p:nvSpPr>
          <p:cNvPr id="6"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65</a:t>
            </a:fld>
            <a:endParaRPr lang="en-US" dirty="0"/>
          </a:p>
        </p:txBody>
      </p:sp>
    </p:spTree>
    <p:extLst>
      <p:ext uri="{BB962C8B-B14F-4D97-AF65-F5344CB8AC3E}">
        <p14:creationId xmlns:p14="http://schemas.microsoft.com/office/powerpoint/2010/main" val="1434518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66</a:t>
            </a:fld>
            <a:endParaRPr lang="en-US" dirty="0"/>
          </a:p>
        </p:txBody>
      </p:sp>
      <p:sp>
        <p:nvSpPr>
          <p:cNvPr id="3" name="TextBox 2"/>
          <p:cNvSpPr txBox="1"/>
          <p:nvPr/>
        </p:nvSpPr>
        <p:spPr>
          <a:xfrm>
            <a:off x="1143000" y="2514600"/>
            <a:ext cx="6705600" cy="1077218"/>
          </a:xfrm>
          <a:prstGeom prst="rect">
            <a:avLst/>
          </a:prstGeom>
          <a:noFill/>
        </p:spPr>
        <p:txBody>
          <a:bodyPr wrap="square" rtlCol="0">
            <a:spAutoFit/>
          </a:bodyPr>
          <a:lstStyle/>
          <a:p>
            <a:r>
              <a:rPr lang="en-US" sz="3200" dirty="0" smtClean="0">
                <a:solidFill>
                  <a:schemeClr val="bg1"/>
                </a:solidFill>
              </a:rPr>
              <a:t>How to record and analyze data with Diasys</a:t>
            </a:r>
            <a:endParaRPr lang="en-US" sz="3200" dirty="0">
              <a:solidFill>
                <a:schemeClr val="bg1"/>
              </a:solidFill>
            </a:endParaRPr>
          </a:p>
        </p:txBody>
      </p:sp>
    </p:spTree>
    <p:extLst>
      <p:ext uri="{BB962C8B-B14F-4D97-AF65-F5344CB8AC3E}">
        <p14:creationId xmlns:p14="http://schemas.microsoft.com/office/powerpoint/2010/main" val="296235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485900"/>
            <a:ext cx="5238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67</a:t>
            </a:fld>
            <a:endParaRPr lang="en-US" dirty="0"/>
          </a:p>
        </p:txBody>
      </p:sp>
    </p:spTree>
    <p:extLst>
      <p:ext uri="{BB962C8B-B14F-4D97-AF65-F5344CB8AC3E}">
        <p14:creationId xmlns:p14="http://schemas.microsoft.com/office/powerpoint/2010/main" val="30700367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704975"/>
            <a:ext cx="66960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68</a:t>
            </a:fld>
            <a:endParaRPr lang="en-US" dirty="0"/>
          </a:p>
        </p:txBody>
      </p:sp>
    </p:spTree>
    <p:extLst>
      <p:ext uri="{BB962C8B-B14F-4D97-AF65-F5344CB8AC3E}">
        <p14:creationId xmlns:p14="http://schemas.microsoft.com/office/powerpoint/2010/main" val="417477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677025"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69</a:t>
            </a:fld>
            <a:endParaRPr lang="en-US" dirty="0"/>
          </a:p>
        </p:txBody>
      </p:sp>
      <p:sp>
        <p:nvSpPr>
          <p:cNvPr id="17414" name="Rectangle 6"/>
          <p:cNvSpPr>
            <a:spLocks noGrp="1" noChangeArrowheads="1"/>
          </p:cNvSpPr>
          <p:nvPr>
            <p:ph type="title" idx="4294967295"/>
          </p:nvPr>
        </p:nvSpPr>
        <p:spPr bwMode="gray">
          <a:xfrm>
            <a:off x="0" y="274638"/>
            <a:ext cx="8229600" cy="1143000"/>
          </a:xfrm>
          <a:prstGeom prst="rect">
            <a:avLst/>
          </a:prstGeom>
          <a:noFill/>
          <a:ln/>
        </p:spPr>
        <p:txBody>
          <a:bodyPr lIns="0" tIns="36000" rIns="0" bIns="0"/>
          <a:lstStyle/>
          <a:p>
            <a:pPr algn="l"/>
            <a:r>
              <a:rPr lang="en-US" dirty="0"/>
              <a:t/>
            </a:r>
            <a:br>
              <a:rPr lang="en-US" dirty="0"/>
            </a:br>
            <a:endParaRPr lang="en-US" dirty="0"/>
          </a:p>
        </p:txBody>
      </p:sp>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Tree>
    <p:extLst>
      <p:ext uri="{BB962C8B-B14F-4D97-AF65-F5344CB8AC3E}">
        <p14:creationId xmlns:p14="http://schemas.microsoft.com/office/powerpoint/2010/main" val="229759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924572"/>
            <a:ext cx="2590800" cy="284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This is a 2D parameter.</a:t>
            </a:r>
          </a:p>
          <a:p>
            <a:pPr>
              <a:spcBef>
                <a:spcPct val="50000"/>
              </a:spcBef>
              <a:buFontTx/>
              <a:buChar char="•"/>
            </a:pPr>
            <a:r>
              <a:rPr lang="en-US" sz="1400" dirty="0">
                <a:solidFill>
                  <a:schemeClr val="bg1"/>
                </a:solidFill>
              </a:rPr>
              <a:t>It is a simple table with 1 axis and one line of data.</a:t>
            </a:r>
          </a:p>
          <a:p>
            <a:pPr>
              <a:spcBef>
                <a:spcPct val="50000"/>
              </a:spcBef>
              <a:buFontTx/>
              <a:buChar char="•"/>
            </a:pPr>
            <a:r>
              <a:rPr lang="en-US" sz="1400" dirty="0">
                <a:solidFill>
                  <a:schemeClr val="bg1"/>
                </a:solidFill>
              </a:rPr>
              <a:t>This one is for coolant pressure alarm limit 1.</a:t>
            </a:r>
          </a:p>
          <a:p>
            <a:pPr>
              <a:spcBef>
                <a:spcPct val="50000"/>
              </a:spcBef>
              <a:buFontTx/>
              <a:buChar char="•"/>
            </a:pPr>
            <a:r>
              <a:rPr lang="en-US" sz="1400" dirty="0">
                <a:solidFill>
                  <a:schemeClr val="bg1"/>
                </a:solidFill>
              </a:rPr>
              <a:t>Limit 1 = Yellow Alarm</a:t>
            </a:r>
          </a:p>
          <a:p>
            <a:pPr>
              <a:spcBef>
                <a:spcPct val="50000"/>
              </a:spcBef>
              <a:buFontTx/>
              <a:buChar char="•"/>
            </a:pPr>
            <a:r>
              <a:rPr lang="en-US" sz="1400" dirty="0">
                <a:solidFill>
                  <a:schemeClr val="bg1"/>
                </a:solidFill>
              </a:rPr>
              <a:t>If the coolant pressure is below this limit, the Yellow alarm will </a:t>
            </a:r>
            <a:r>
              <a:rPr lang="en-US" sz="1400" dirty="0" smtClean="0">
                <a:solidFill>
                  <a:schemeClr val="bg1"/>
                </a:solidFill>
              </a:rPr>
              <a:t>activate</a:t>
            </a:r>
            <a:r>
              <a:rPr lang="en-US" sz="1400" dirty="0">
                <a:solidFill>
                  <a:schemeClr val="bg1"/>
                </a:solidFill>
              </a:rPr>
              <a:t>.</a:t>
            </a:r>
          </a:p>
          <a:p>
            <a:pPr>
              <a:spcBef>
                <a:spcPct val="50000"/>
              </a:spcBef>
              <a:buFontTx/>
              <a:buChar char="•"/>
            </a:pPr>
            <a:endParaRPr lang="en-US" sz="1400" dirty="0">
              <a:solidFill>
                <a:schemeClr val="bg1"/>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60960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What is a calibration?</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7</a:t>
            </a:fld>
            <a:endParaRPr lang="en-US" dirty="0"/>
          </a:p>
        </p:txBody>
      </p:sp>
    </p:spTree>
    <p:extLst>
      <p:ext uri="{BB962C8B-B14F-4D97-AF65-F5344CB8AC3E}">
        <p14:creationId xmlns:p14="http://schemas.microsoft.com/office/powerpoint/2010/main" val="971693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54834" t="31021" r="3775" b="8662"/>
          <a:stretch>
            <a:fillRect/>
          </a:stretch>
        </p:blipFill>
        <p:spPr bwMode="auto">
          <a:xfrm>
            <a:off x="685800" y="1371600"/>
            <a:ext cx="7696200" cy="4486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4"/>
          <p:cNvSpPr txBox="1">
            <a:spLocks noChangeArrowheads="1"/>
          </p:cNvSpPr>
          <p:nvPr/>
        </p:nvSpPr>
        <p:spPr bwMode="auto">
          <a:xfrm>
            <a:off x="1524000" y="4191000"/>
            <a:ext cx="6400800" cy="14859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b="1" dirty="0"/>
              <a:t>Familiar screen</a:t>
            </a:r>
          </a:p>
          <a:p>
            <a:pPr algn="ctr">
              <a:spcBef>
                <a:spcPct val="50000"/>
              </a:spcBef>
              <a:buFontTx/>
              <a:buChar char="•"/>
            </a:pPr>
            <a:r>
              <a:rPr lang="en-US" b="1" dirty="0"/>
              <a:t>All parameters which were recorded are on the left</a:t>
            </a:r>
          </a:p>
          <a:p>
            <a:pPr algn="ctr">
              <a:spcBef>
                <a:spcPct val="50000"/>
              </a:spcBef>
              <a:buFontTx/>
              <a:buChar char="•"/>
            </a:pPr>
            <a:r>
              <a:rPr lang="en-US" b="1" dirty="0"/>
              <a:t>User chooses which parameters to view and moves them to the right</a:t>
            </a:r>
          </a:p>
        </p:txBody>
      </p:sp>
      <p:sp>
        <p:nvSpPr>
          <p:cNvPr id="6"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70</a:t>
            </a:fld>
            <a:endParaRPr lang="en-US" dirty="0"/>
          </a:p>
        </p:txBody>
      </p:sp>
    </p:spTree>
    <p:extLst>
      <p:ext uri="{BB962C8B-B14F-4D97-AF65-F5344CB8AC3E}">
        <p14:creationId xmlns:p14="http://schemas.microsoft.com/office/powerpoint/2010/main" val="3015757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6196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 Box 6"/>
          <p:cNvSpPr txBox="1">
            <a:spLocks noChangeArrowheads="1"/>
          </p:cNvSpPr>
          <p:nvPr/>
        </p:nvSpPr>
        <p:spPr bwMode="auto">
          <a:xfrm>
            <a:off x="533400" y="1447800"/>
            <a:ext cx="3505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u="sng" dirty="0">
                <a:solidFill>
                  <a:schemeClr val="bg1"/>
                </a:solidFill>
              </a:rPr>
              <a:t>Parameter Information</a:t>
            </a:r>
          </a:p>
          <a:p>
            <a:pPr>
              <a:spcBef>
                <a:spcPct val="50000"/>
              </a:spcBef>
            </a:pPr>
            <a:r>
              <a:rPr lang="en-US" sz="1600" dirty="0">
                <a:solidFill>
                  <a:schemeClr val="bg1"/>
                </a:solidFill>
              </a:rPr>
              <a:t>P- Is a Pressure Parameter</a:t>
            </a:r>
          </a:p>
          <a:p>
            <a:pPr>
              <a:spcBef>
                <a:spcPct val="50000"/>
              </a:spcBef>
            </a:pPr>
            <a:r>
              <a:rPr lang="en-US" sz="1600" dirty="0">
                <a:solidFill>
                  <a:schemeClr val="bg1"/>
                </a:solidFill>
              </a:rPr>
              <a:t>L1L-P Coolant = Alarm Limit 1 (Yellow alarm)</a:t>
            </a:r>
          </a:p>
          <a:p>
            <a:pPr>
              <a:spcBef>
                <a:spcPct val="50000"/>
              </a:spcBef>
            </a:pPr>
            <a:r>
              <a:rPr lang="en-US" sz="1600" dirty="0">
                <a:solidFill>
                  <a:schemeClr val="bg1"/>
                </a:solidFill>
              </a:rPr>
              <a:t>L2L-P Coolant = Alarm Limit 2 (Red Alarm)</a:t>
            </a:r>
          </a:p>
          <a:p>
            <a:pPr>
              <a:spcBef>
                <a:spcPct val="50000"/>
              </a:spcBef>
            </a:pPr>
            <a:endParaRPr lang="en-US" sz="1600" dirty="0">
              <a:solidFill>
                <a:schemeClr val="bg1"/>
              </a:solidFill>
            </a:endParaRPr>
          </a:p>
          <a:p>
            <a:pPr>
              <a:spcBef>
                <a:spcPct val="50000"/>
              </a:spcBef>
            </a:pPr>
            <a:r>
              <a:rPr lang="en-US" sz="1600" dirty="0">
                <a:solidFill>
                  <a:schemeClr val="bg1"/>
                </a:solidFill>
              </a:rPr>
              <a:t>AL – Alarm Parameter</a:t>
            </a:r>
          </a:p>
          <a:p>
            <a:pPr>
              <a:spcBef>
                <a:spcPct val="50000"/>
              </a:spcBef>
            </a:pPr>
            <a:r>
              <a:rPr lang="en-US" sz="1600" dirty="0">
                <a:solidFill>
                  <a:schemeClr val="bg1"/>
                </a:solidFill>
              </a:rPr>
              <a:t>Fail code – Current DTC’s</a:t>
            </a:r>
          </a:p>
          <a:p>
            <a:pPr>
              <a:spcBef>
                <a:spcPct val="50000"/>
              </a:spcBef>
            </a:pPr>
            <a:r>
              <a:rPr lang="en-US" sz="1600" dirty="0">
                <a:solidFill>
                  <a:schemeClr val="bg1"/>
                </a:solidFill>
              </a:rPr>
              <a:t>AI1 </a:t>
            </a:r>
            <a:r>
              <a:rPr lang="en-US" sz="1600" dirty="0" err="1">
                <a:solidFill>
                  <a:schemeClr val="bg1"/>
                </a:solidFill>
              </a:rPr>
              <a:t>Rohwerte</a:t>
            </a:r>
            <a:r>
              <a:rPr lang="en-US" sz="1600" dirty="0">
                <a:solidFill>
                  <a:schemeClr val="bg1"/>
                </a:solidFill>
              </a:rPr>
              <a:t>- Analog Input 1 Raw data</a:t>
            </a:r>
          </a:p>
          <a:p>
            <a:pPr>
              <a:spcBef>
                <a:spcPct val="50000"/>
              </a:spcBef>
            </a:pPr>
            <a:r>
              <a:rPr lang="en-US" sz="1600" dirty="0">
                <a:solidFill>
                  <a:schemeClr val="bg1"/>
                </a:solidFill>
              </a:rPr>
              <a:t>FIP </a:t>
            </a:r>
            <a:r>
              <a:rPr lang="en-US" sz="1600" dirty="0" err="1">
                <a:solidFill>
                  <a:schemeClr val="bg1"/>
                </a:solidFill>
              </a:rPr>
              <a:t>Rohwerte</a:t>
            </a:r>
            <a:r>
              <a:rPr lang="en-US" sz="1600" dirty="0">
                <a:solidFill>
                  <a:schemeClr val="bg1"/>
                </a:solidFill>
              </a:rPr>
              <a:t> – Frequency Input Raw Data</a:t>
            </a:r>
          </a:p>
        </p:txBody>
      </p:sp>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29000"/>
            <a:ext cx="4257675"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71</a:t>
            </a:fld>
            <a:endParaRPr lang="en-US" dirty="0"/>
          </a:p>
        </p:txBody>
      </p:sp>
    </p:spTree>
    <p:extLst>
      <p:ext uri="{BB962C8B-B14F-4D97-AF65-F5344CB8AC3E}">
        <p14:creationId xmlns:p14="http://schemas.microsoft.com/office/powerpoint/2010/main" val="40868609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533400" y="1447800"/>
            <a:ext cx="35052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u="sng" dirty="0">
                <a:solidFill>
                  <a:schemeClr val="bg1"/>
                </a:solidFill>
              </a:rPr>
              <a:t>Parameter Information</a:t>
            </a:r>
          </a:p>
          <a:p>
            <a:pPr>
              <a:spcBef>
                <a:spcPct val="50000"/>
              </a:spcBef>
            </a:pPr>
            <a:r>
              <a:rPr lang="en-US" sz="1600" dirty="0">
                <a:solidFill>
                  <a:schemeClr val="bg1"/>
                </a:solidFill>
              </a:rPr>
              <a:t>T- Is a Temperature Parameter</a:t>
            </a:r>
          </a:p>
          <a:p>
            <a:pPr>
              <a:spcBef>
                <a:spcPct val="50000"/>
              </a:spcBef>
            </a:pPr>
            <a:r>
              <a:rPr lang="en-US" sz="1600" dirty="0">
                <a:solidFill>
                  <a:schemeClr val="bg1"/>
                </a:solidFill>
              </a:rPr>
              <a:t>U1L-T Fuel = Alarm Limit 1 </a:t>
            </a:r>
          </a:p>
          <a:p>
            <a:pPr>
              <a:spcBef>
                <a:spcPct val="50000"/>
              </a:spcBef>
            </a:pPr>
            <a:r>
              <a:rPr lang="en-US" sz="1600" dirty="0">
                <a:solidFill>
                  <a:schemeClr val="bg1"/>
                </a:solidFill>
              </a:rPr>
              <a:t>(Yellow alarm)</a:t>
            </a:r>
          </a:p>
          <a:p>
            <a:pPr>
              <a:spcBef>
                <a:spcPct val="50000"/>
              </a:spcBef>
            </a:pPr>
            <a:r>
              <a:rPr lang="en-US" sz="1600" dirty="0">
                <a:solidFill>
                  <a:schemeClr val="bg1"/>
                </a:solidFill>
              </a:rPr>
              <a:t>U2L-T Fuel = Alarm Limit 2 </a:t>
            </a:r>
          </a:p>
          <a:p>
            <a:pPr>
              <a:spcBef>
                <a:spcPct val="50000"/>
              </a:spcBef>
            </a:pPr>
            <a:r>
              <a:rPr lang="en-US" sz="1600" dirty="0">
                <a:solidFill>
                  <a:schemeClr val="bg1"/>
                </a:solidFill>
              </a:rPr>
              <a:t>(Red Alarm)</a:t>
            </a:r>
          </a:p>
          <a:p>
            <a:pPr>
              <a:spcBef>
                <a:spcPct val="50000"/>
              </a:spcBef>
            </a:pPr>
            <a:endParaRPr lang="en-US" sz="1600" dirty="0">
              <a:solidFill>
                <a:schemeClr val="bg1"/>
              </a:solidFill>
            </a:endParaRPr>
          </a:p>
          <a:p>
            <a:pPr>
              <a:spcBef>
                <a:spcPct val="50000"/>
              </a:spcBef>
            </a:pPr>
            <a:r>
              <a:rPr lang="en-US" sz="1600" dirty="0">
                <a:solidFill>
                  <a:schemeClr val="bg1"/>
                </a:solidFill>
              </a:rPr>
              <a:t>It is critical to check all STOP inputs when investigating a NO Start.</a:t>
            </a:r>
          </a:p>
          <a:p>
            <a:pPr>
              <a:spcBef>
                <a:spcPct val="50000"/>
              </a:spcBef>
            </a:pPr>
            <a:r>
              <a:rPr lang="en-US" sz="1600" dirty="0">
                <a:solidFill>
                  <a:schemeClr val="bg1"/>
                </a:solidFill>
              </a:rPr>
              <a:t>The engine may crank but will not start with the Stop activated</a:t>
            </a:r>
          </a:p>
        </p:txBody>
      </p:sp>
      <p:pic>
        <p:nvPicPr>
          <p:cNvPr id="19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295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43243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72</a:t>
            </a:fld>
            <a:endParaRPr lang="en-US" dirty="0"/>
          </a:p>
        </p:txBody>
      </p:sp>
    </p:spTree>
    <p:extLst>
      <p:ext uri="{BB962C8B-B14F-4D97-AF65-F5344CB8AC3E}">
        <p14:creationId xmlns:p14="http://schemas.microsoft.com/office/powerpoint/2010/main" val="8558152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152400" y="1905000"/>
            <a:ext cx="3505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solidFill>
                  <a:schemeClr val="bg1"/>
                </a:solidFill>
              </a:rPr>
              <a:t>Torque limitation code.</a:t>
            </a:r>
          </a:p>
          <a:p>
            <a:pPr>
              <a:spcBef>
                <a:spcPct val="50000"/>
              </a:spcBef>
            </a:pPr>
            <a:r>
              <a:rPr lang="en-US" sz="1600" dirty="0" smtClean="0">
                <a:solidFill>
                  <a:schemeClr val="bg1"/>
                </a:solidFill>
              </a:rPr>
              <a:t>This wil</a:t>
            </a:r>
            <a:r>
              <a:rPr lang="en-US" dirty="0" smtClean="0">
                <a:solidFill>
                  <a:schemeClr val="bg1"/>
                </a:solidFill>
              </a:rPr>
              <a:t>l show the full load capability of the engine.</a:t>
            </a:r>
          </a:p>
          <a:p>
            <a:pPr>
              <a:spcBef>
                <a:spcPct val="50000"/>
              </a:spcBef>
            </a:pPr>
            <a:r>
              <a:rPr lang="en-US" dirty="0" smtClean="0">
                <a:solidFill>
                  <a:schemeClr val="bg1"/>
                </a:solidFill>
              </a:rPr>
              <a:t>If the engine cannot make full power due to smoke control or DTC issue, this will inform you.</a:t>
            </a:r>
          </a:p>
          <a:p>
            <a:pPr>
              <a:spcBef>
                <a:spcPct val="50000"/>
              </a:spcBef>
            </a:pPr>
            <a:r>
              <a:rPr lang="en-US" dirty="0" smtClean="0">
                <a:solidFill>
                  <a:schemeClr val="bg1"/>
                </a:solidFill>
              </a:rPr>
              <a:t>NOTE: Code 1 = Normal operation.</a:t>
            </a:r>
          </a:p>
          <a:p>
            <a:pPr>
              <a:spcBef>
                <a:spcPct val="50000"/>
              </a:spcBef>
            </a:pPr>
            <a:endParaRPr lang="en-US" sz="1600" dirty="0">
              <a:solidFill>
                <a:schemeClr val="bg1"/>
              </a:solidFill>
            </a:endParaRPr>
          </a:p>
        </p:txBody>
      </p:sp>
      <p:sp>
        <p:nvSpPr>
          <p:cNvPr id="7"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73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5000"/>
            <a:ext cx="3733800" cy="232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9357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l="62340" t="38649" r="12308" b="18776"/>
          <a:stretch>
            <a:fillRect/>
          </a:stretch>
        </p:blipFill>
        <p:spPr bwMode="auto">
          <a:xfrm>
            <a:off x="1981200" y="1344500"/>
            <a:ext cx="6586538" cy="4424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p:cNvSpPr txBox="1">
            <a:spLocks noChangeArrowheads="1"/>
          </p:cNvSpPr>
          <p:nvPr/>
        </p:nvSpPr>
        <p:spPr bwMode="auto">
          <a:xfrm>
            <a:off x="0" y="2590800"/>
            <a:ext cx="22860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pPr>
            <a:r>
              <a:rPr lang="en-US" b="1" dirty="0">
                <a:solidFill>
                  <a:schemeClr val="bg1"/>
                </a:solidFill>
              </a:rPr>
              <a:t>Choose your recording</a:t>
            </a:r>
          </a:p>
          <a:p>
            <a:pPr algn="ctr">
              <a:spcBef>
                <a:spcPct val="50000"/>
              </a:spcBef>
              <a:buFontTx/>
              <a:buChar char="•"/>
            </a:pPr>
            <a:r>
              <a:rPr lang="en-US" b="1" dirty="0">
                <a:solidFill>
                  <a:schemeClr val="bg1"/>
                </a:solidFill>
              </a:rPr>
              <a:t>They will have a </a:t>
            </a:r>
            <a:r>
              <a:rPr lang="en-US" b="1" u="sng" dirty="0">
                <a:solidFill>
                  <a:schemeClr val="bg1"/>
                </a:solidFill>
              </a:rPr>
              <a:t>.</a:t>
            </a:r>
            <a:r>
              <a:rPr lang="en-US" b="1" u="sng" dirty="0" err="1">
                <a:solidFill>
                  <a:schemeClr val="bg1"/>
                </a:solidFill>
              </a:rPr>
              <a:t>rms</a:t>
            </a:r>
            <a:r>
              <a:rPr lang="en-US" b="1" dirty="0">
                <a:solidFill>
                  <a:schemeClr val="bg1"/>
                </a:solidFill>
              </a:rPr>
              <a:t> extension</a:t>
            </a:r>
          </a:p>
          <a:p>
            <a:pPr algn="ctr">
              <a:spcBef>
                <a:spcPct val="50000"/>
              </a:spcBef>
              <a:buFontTx/>
              <a:buChar char="•"/>
            </a:pPr>
            <a:r>
              <a:rPr lang="en-US" b="1" dirty="0">
                <a:solidFill>
                  <a:schemeClr val="bg1"/>
                </a:solidFill>
              </a:rPr>
              <a:t>Click ‘Open’</a:t>
            </a:r>
          </a:p>
        </p:txBody>
      </p:sp>
      <p:sp>
        <p:nvSpPr>
          <p:cNvPr id="14341" name="Rectangle 5"/>
          <p:cNvSpPr>
            <a:spLocks noChangeArrowheads="1"/>
          </p:cNvSpPr>
          <p:nvPr/>
        </p:nvSpPr>
        <p:spPr bwMode="auto">
          <a:xfrm>
            <a:off x="5867400" y="3048000"/>
            <a:ext cx="609600" cy="457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74</a:t>
            </a:fld>
            <a:endParaRPr lang="en-US" dirty="0"/>
          </a:p>
        </p:txBody>
      </p:sp>
    </p:spTree>
    <p:extLst>
      <p:ext uri="{BB962C8B-B14F-4D97-AF65-F5344CB8AC3E}">
        <p14:creationId xmlns:p14="http://schemas.microsoft.com/office/powerpoint/2010/main" val="38466413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67818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Text Box 4"/>
          <p:cNvSpPr txBox="1">
            <a:spLocks noChangeArrowheads="1"/>
          </p:cNvSpPr>
          <p:nvPr/>
        </p:nvSpPr>
        <p:spPr bwMode="auto">
          <a:xfrm>
            <a:off x="152400" y="1828800"/>
            <a:ext cx="18288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solidFill>
                  <a:schemeClr val="bg1"/>
                </a:solidFill>
              </a:rPr>
              <a:t>Generator with long crank time.</a:t>
            </a:r>
          </a:p>
          <a:p>
            <a:pPr>
              <a:spcBef>
                <a:spcPct val="50000"/>
              </a:spcBef>
            </a:pPr>
            <a:r>
              <a:rPr lang="en-US" sz="1400" dirty="0">
                <a:solidFill>
                  <a:schemeClr val="bg1"/>
                </a:solidFill>
              </a:rPr>
              <a:t>Review of Diasys recording shows the high pressure pump is slow to build pressure.</a:t>
            </a:r>
            <a:r>
              <a:rPr lang="en-US" b="1" dirty="0">
                <a:solidFill>
                  <a:schemeClr val="bg1"/>
                </a:solidFill>
              </a:rPr>
              <a:t> </a:t>
            </a:r>
          </a:p>
        </p:txBody>
      </p:sp>
      <p:sp>
        <p:nvSpPr>
          <p:cNvPr id="6"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75</a:t>
            </a:fld>
            <a:endParaRPr lang="en-US" dirty="0"/>
          </a:p>
        </p:txBody>
      </p:sp>
    </p:spTree>
    <p:extLst>
      <p:ext uri="{BB962C8B-B14F-4D97-AF65-F5344CB8AC3E}">
        <p14:creationId xmlns:p14="http://schemas.microsoft.com/office/powerpoint/2010/main" val="24810392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52400" y="1828800"/>
            <a:ext cx="19050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solidFill>
                  <a:schemeClr val="bg1"/>
                </a:solidFill>
              </a:rPr>
              <a:t>Same type Generator with short crank time.</a:t>
            </a:r>
          </a:p>
          <a:p>
            <a:pPr>
              <a:spcBef>
                <a:spcPct val="50000"/>
              </a:spcBef>
            </a:pPr>
            <a:r>
              <a:rPr lang="en-US" sz="1400" dirty="0">
                <a:solidFill>
                  <a:schemeClr val="bg1"/>
                </a:solidFill>
              </a:rPr>
              <a:t>Diasys recording shows that this engine is functioning correctly</a:t>
            </a:r>
            <a:r>
              <a:rPr lang="en-US" sz="1400" dirty="0"/>
              <a:t>.</a:t>
            </a:r>
          </a:p>
        </p:txBody>
      </p:sp>
      <p:pic>
        <p:nvPicPr>
          <p:cNvPr id="6148" name="Picture 4" descr="PPT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67818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76</a:t>
            </a:fld>
            <a:endParaRPr lang="en-US" dirty="0"/>
          </a:p>
        </p:txBody>
      </p:sp>
    </p:spTree>
    <p:extLst>
      <p:ext uri="{BB962C8B-B14F-4D97-AF65-F5344CB8AC3E}">
        <p14:creationId xmlns:p14="http://schemas.microsoft.com/office/powerpoint/2010/main" val="28614985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52400" y="1828800"/>
            <a:ext cx="190500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bg1"/>
                </a:solidFill>
              </a:rPr>
              <a:t>2 Generators sharing the load.</a:t>
            </a:r>
          </a:p>
          <a:p>
            <a:pPr>
              <a:spcBef>
                <a:spcPct val="50000"/>
              </a:spcBef>
            </a:pPr>
            <a:r>
              <a:rPr lang="en-US" sz="1400" b="1" dirty="0">
                <a:solidFill>
                  <a:schemeClr val="bg1"/>
                </a:solidFill>
              </a:rPr>
              <a:t>Complaint:</a:t>
            </a:r>
          </a:p>
          <a:p>
            <a:pPr>
              <a:spcBef>
                <a:spcPct val="50000"/>
              </a:spcBef>
            </a:pPr>
            <a:r>
              <a:rPr lang="en-US" sz="1400" dirty="0">
                <a:solidFill>
                  <a:schemeClr val="bg1"/>
                </a:solidFill>
              </a:rPr>
              <a:t>1 engine cycles in and out of ½ engine.</a:t>
            </a:r>
          </a:p>
          <a:p>
            <a:pPr>
              <a:spcBef>
                <a:spcPct val="50000"/>
              </a:spcBef>
            </a:pPr>
            <a:r>
              <a:rPr lang="en-US" sz="1400" dirty="0">
                <a:solidFill>
                  <a:schemeClr val="bg1"/>
                </a:solidFill>
              </a:rPr>
              <a:t>Other 2 do not.</a:t>
            </a:r>
          </a:p>
          <a:p>
            <a:pPr>
              <a:spcBef>
                <a:spcPct val="50000"/>
              </a:spcBef>
            </a:pPr>
            <a:r>
              <a:rPr lang="en-US" sz="1400" dirty="0">
                <a:solidFill>
                  <a:schemeClr val="bg1"/>
                </a:solidFill>
              </a:rPr>
              <a:t>Diasys recording shows that these 2 engines are carrying different loads.</a:t>
            </a:r>
          </a:p>
          <a:p>
            <a:pPr>
              <a:spcBef>
                <a:spcPct val="50000"/>
              </a:spcBef>
            </a:pPr>
            <a:r>
              <a:rPr lang="en-US" sz="1400" dirty="0">
                <a:solidFill>
                  <a:schemeClr val="bg1"/>
                </a:solidFill>
              </a:rPr>
              <a:t>One is near threshold for ½ engine. Other is not.</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67818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77</a:t>
            </a:fld>
            <a:endParaRPr lang="en-US" dirty="0"/>
          </a:p>
        </p:txBody>
      </p:sp>
    </p:spTree>
    <p:extLst>
      <p:ext uri="{BB962C8B-B14F-4D97-AF65-F5344CB8AC3E}">
        <p14:creationId xmlns:p14="http://schemas.microsoft.com/office/powerpoint/2010/main" val="29691645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54736"/>
            <a:ext cx="6764477" cy="475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734" y="1612624"/>
            <a:ext cx="1981200" cy="4475071"/>
          </a:xfrm>
          <a:prstGeom prst="rect">
            <a:avLst/>
          </a:prstGeom>
          <a:noFill/>
        </p:spPr>
        <p:txBody>
          <a:bodyPr wrap="square" rtlCol="0">
            <a:spAutoFit/>
          </a:bodyPr>
          <a:lstStyle/>
          <a:p>
            <a:r>
              <a:rPr lang="en-US" dirty="0" smtClean="0">
                <a:solidFill>
                  <a:schemeClr val="bg1"/>
                </a:solidFill>
              </a:rPr>
              <a:t>This engine had an issue with uncontrollable rail pressure.</a:t>
            </a:r>
          </a:p>
          <a:p>
            <a:r>
              <a:rPr lang="en-US" dirty="0" smtClean="0">
                <a:solidFill>
                  <a:schemeClr val="bg1"/>
                </a:solidFill>
              </a:rPr>
              <a:t>It would set codes for high and low pressure conditions.</a:t>
            </a:r>
          </a:p>
          <a:p>
            <a:r>
              <a:rPr lang="en-US" dirty="0" smtClean="0">
                <a:solidFill>
                  <a:schemeClr val="bg1"/>
                </a:solidFill>
              </a:rPr>
              <a:t>The parameter for coil resistance is for the pump control coil. </a:t>
            </a:r>
          </a:p>
          <a:p>
            <a:r>
              <a:rPr lang="en-US" dirty="0" smtClean="0">
                <a:solidFill>
                  <a:schemeClr val="bg1"/>
                </a:solidFill>
              </a:rPr>
              <a:t>Approx. 2 Ohms are normal. This engine had 440 Ohms.</a:t>
            </a:r>
          </a:p>
          <a:p>
            <a:r>
              <a:rPr lang="en-US" dirty="0" smtClean="0">
                <a:solidFill>
                  <a:schemeClr val="bg1"/>
                </a:solidFill>
              </a:rPr>
              <a:t>Loose connector.</a:t>
            </a:r>
            <a:endParaRPr lang="en-US"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78</a:t>
            </a:fld>
            <a:endParaRPr lang="en-US" dirty="0"/>
          </a:p>
        </p:txBody>
      </p:sp>
    </p:spTree>
    <p:extLst>
      <p:ext uri="{BB962C8B-B14F-4D97-AF65-F5344CB8AC3E}">
        <p14:creationId xmlns:p14="http://schemas.microsoft.com/office/powerpoint/2010/main" val="38274074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44500"/>
            <a:ext cx="6764477" cy="475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890156"/>
            <a:ext cx="1981200" cy="584775"/>
          </a:xfrm>
          <a:prstGeom prst="rect">
            <a:avLst/>
          </a:prstGeom>
          <a:noFill/>
        </p:spPr>
        <p:txBody>
          <a:bodyPr wrap="square" rtlCol="0">
            <a:spAutoFit/>
          </a:bodyPr>
          <a:lstStyle/>
          <a:p>
            <a:r>
              <a:rPr lang="en-US" dirty="0" smtClean="0">
                <a:solidFill>
                  <a:schemeClr val="bg1"/>
                </a:solidFill>
              </a:rPr>
              <a:t>Example of normal resistance.</a:t>
            </a:r>
            <a:endParaRPr lang="en-US"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79</a:t>
            </a:fld>
            <a:endParaRPr lang="en-US" dirty="0"/>
          </a:p>
        </p:txBody>
      </p:sp>
    </p:spTree>
    <p:extLst>
      <p:ext uri="{BB962C8B-B14F-4D97-AF65-F5344CB8AC3E}">
        <p14:creationId xmlns:p14="http://schemas.microsoft.com/office/powerpoint/2010/main" val="1095490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1905000"/>
            <a:ext cx="2362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This is a 3D parameter.</a:t>
            </a:r>
          </a:p>
          <a:p>
            <a:pPr>
              <a:spcBef>
                <a:spcPct val="50000"/>
              </a:spcBef>
              <a:buFontTx/>
              <a:buChar char="•"/>
            </a:pPr>
            <a:r>
              <a:rPr lang="en-US" sz="1400" dirty="0">
                <a:solidFill>
                  <a:schemeClr val="bg1"/>
                </a:solidFill>
              </a:rPr>
              <a:t>It has 2 axis and table of data.</a:t>
            </a:r>
          </a:p>
          <a:p>
            <a:pPr>
              <a:spcBef>
                <a:spcPct val="50000"/>
              </a:spcBef>
              <a:buFontTx/>
              <a:buChar char="•"/>
            </a:pPr>
            <a:r>
              <a:rPr lang="en-US" sz="1400" dirty="0">
                <a:solidFill>
                  <a:schemeClr val="bg1"/>
                </a:solidFill>
              </a:rPr>
              <a:t>This is for Rail Pressure</a:t>
            </a:r>
          </a:p>
          <a:p>
            <a:pPr>
              <a:spcBef>
                <a:spcPct val="50000"/>
              </a:spcBef>
              <a:buFontTx/>
              <a:buChar char="•"/>
            </a:pPr>
            <a:r>
              <a:rPr lang="en-US" sz="1400" dirty="0">
                <a:solidFill>
                  <a:schemeClr val="bg1"/>
                </a:solidFill>
              </a:rPr>
              <a:t>Based on engine RPM and Engine Torque, this table tells the controller where to set the rail pressure.</a:t>
            </a:r>
          </a:p>
          <a:p>
            <a:pPr>
              <a:spcBef>
                <a:spcPct val="50000"/>
              </a:spcBef>
              <a:buFontTx/>
              <a:buChar char="•"/>
            </a:pPr>
            <a:endParaRPr lang="en-US" sz="14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6248400"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What is a calibration?</a:t>
            </a: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8</a:t>
            </a:fld>
            <a:endParaRPr lang="en-US" dirty="0"/>
          </a:p>
        </p:txBody>
      </p:sp>
    </p:spTree>
    <p:extLst>
      <p:ext uri="{BB962C8B-B14F-4D97-AF65-F5344CB8AC3E}">
        <p14:creationId xmlns:p14="http://schemas.microsoft.com/office/powerpoint/2010/main" val="12582885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6" name="TextBox 5"/>
          <p:cNvSpPr txBox="1"/>
          <p:nvPr/>
        </p:nvSpPr>
        <p:spPr>
          <a:xfrm>
            <a:off x="152400" y="1890156"/>
            <a:ext cx="1981200" cy="1865126"/>
          </a:xfrm>
          <a:prstGeom prst="rect">
            <a:avLst/>
          </a:prstGeom>
          <a:noFill/>
        </p:spPr>
        <p:txBody>
          <a:bodyPr wrap="square" rtlCol="0">
            <a:spAutoFit/>
          </a:bodyPr>
          <a:lstStyle/>
          <a:p>
            <a:r>
              <a:rPr lang="en-US" dirty="0" smtClean="0">
                <a:solidFill>
                  <a:schemeClr val="bg1"/>
                </a:solidFill>
              </a:rPr>
              <a:t>Another Rail Pressure problem example.</a:t>
            </a:r>
          </a:p>
          <a:p>
            <a:r>
              <a:rPr lang="en-US" dirty="0" smtClean="0">
                <a:solidFill>
                  <a:schemeClr val="bg1"/>
                </a:solidFill>
              </a:rPr>
              <a:t>Rail Pressure command is steady, actual pressure is uncontrollable.</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5598"/>
            <a:ext cx="6764477" cy="475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80</a:t>
            </a:fld>
            <a:endParaRPr lang="en-US" dirty="0"/>
          </a:p>
        </p:txBody>
      </p:sp>
    </p:spTree>
    <p:extLst>
      <p:ext uri="{BB962C8B-B14F-4D97-AF65-F5344CB8AC3E}">
        <p14:creationId xmlns:p14="http://schemas.microsoft.com/office/powerpoint/2010/main" val="5870083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6" name="TextBox 5"/>
          <p:cNvSpPr txBox="1"/>
          <p:nvPr/>
        </p:nvSpPr>
        <p:spPr>
          <a:xfrm>
            <a:off x="152400" y="1890156"/>
            <a:ext cx="1981200" cy="3342453"/>
          </a:xfrm>
          <a:prstGeom prst="rect">
            <a:avLst/>
          </a:prstGeom>
          <a:noFill/>
        </p:spPr>
        <p:txBody>
          <a:bodyPr wrap="square" rtlCol="0">
            <a:spAutoFit/>
          </a:bodyPr>
          <a:lstStyle/>
          <a:p>
            <a:r>
              <a:rPr lang="en-US" dirty="0" smtClean="0">
                <a:solidFill>
                  <a:schemeClr val="bg1"/>
                </a:solidFill>
              </a:rPr>
              <a:t>Complaint:</a:t>
            </a:r>
          </a:p>
          <a:p>
            <a:r>
              <a:rPr lang="en-US" dirty="0" smtClean="0">
                <a:solidFill>
                  <a:schemeClr val="bg1"/>
                </a:solidFill>
              </a:rPr>
              <a:t>Generator has slow </a:t>
            </a:r>
            <a:r>
              <a:rPr lang="en-US" dirty="0" smtClean="0">
                <a:solidFill>
                  <a:schemeClr val="bg1"/>
                </a:solidFill>
              </a:rPr>
              <a:t>response to load.</a:t>
            </a:r>
          </a:p>
          <a:p>
            <a:pPr algn="l"/>
            <a:r>
              <a:rPr lang="en-US" dirty="0" smtClean="0">
                <a:solidFill>
                  <a:schemeClr val="bg1"/>
                </a:solidFill>
              </a:rPr>
              <a:t>NOTE: This is not full load condition.</a:t>
            </a:r>
          </a:p>
          <a:p>
            <a:pPr algn="l"/>
            <a:endParaRPr lang="en-US" dirty="0">
              <a:solidFill>
                <a:schemeClr val="bg1"/>
              </a:solidFill>
            </a:endParaRPr>
          </a:p>
          <a:p>
            <a:pPr algn="l"/>
            <a:r>
              <a:rPr lang="en-US" dirty="0" smtClean="0">
                <a:solidFill>
                  <a:schemeClr val="bg1"/>
                </a:solidFill>
              </a:rPr>
              <a:t>See torque limitation code.</a:t>
            </a:r>
          </a:p>
          <a:p>
            <a:pPr algn="l"/>
            <a:r>
              <a:rPr lang="en-US" dirty="0" smtClean="0">
                <a:solidFill>
                  <a:schemeClr val="bg1"/>
                </a:solidFill>
              </a:rPr>
              <a:t>8 = Smoke control.</a:t>
            </a:r>
          </a:p>
          <a:p>
            <a:pPr algn="l"/>
            <a:r>
              <a:rPr lang="en-US" dirty="0" smtClean="0">
                <a:solidFill>
                  <a:schemeClr val="bg1"/>
                </a:solidFill>
              </a:rPr>
              <a:t>This is limiting fuel and slowing engine response.</a:t>
            </a:r>
            <a:endParaRPr lang="en-US"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81</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5598"/>
            <a:ext cx="6764477" cy="475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7549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6" name="TextBox 5"/>
          <p:cNvSpPr txBox="1"/>
          <p:nvPr/>
        </p:nvSpPr>
        <p:spPr>
          <a:xfrm>
            <a:off x="152400" y="1600200"/>
            <a:ext cx="1981200" cy="4179606"/>
          </a:xfrm>
          <a:prstGeom prst="rect">
            <a:avLst/>
          </a:prstGeom>
          <a:noFill/>
        </p:spPr>
        <p:txBody>
          <a:bodyPr wrap="square" rtlCol="0">
            <a:spAutoFit/>
          </a:bodyPr>
          <a:lstStyle/>
          <a:p>
            <a:r>
              <a:rPr lang="en-US" dirty="0" smtClean="0">
                <a:solidFill>
                  <a:schemeClr val="bg1"/>
                </a:solidFill>
              </a:rPr>
              <a:t>Complaint:</a:t>
            </a:r>
          </a:p>
          <a:p>
            <a:r>
              <a:rPr lang="en-US" dirty="0" smtClean="0">
                <a:solidFill>
                  <a:schemeClr val="bg1"/>
                </a:solidFill>
              </a:rPr>
              <a:t>Low power on Generator</a:t>
            </a:r>
            <a:endParaRPr lang="en-US" dirty="0" smtClean="0">
              <a:solidFill>
                <a:schemeClr val="bg1"/>
              </a:solidFill>
            </a:endParaRPr>
          </a:p>
          <a:p>
            <a:pPr algn="l"/>
            <a:endParaRPr lang="en-US" dirty="0" smtClean="0">
              <a:solidFill>
                <a:schemeClr val="bg1"/>
              </a:solidFill>
            </a:endParaRPr>
          </a:p>
          <a:p>
            <a:pPr marL="285750" indent="-285750" algn="l">
              <a:buFont typeface="Arial" pitchFamily="34" charset="0"/>
              <a:buChar char="•"/>
            </a:pPr>
            <a:r>
              <a:rPr lang="en-US" dirty="0" smtClean="0">
                <a:solidFill>
                  <a:schemeClr val="bg1"/>
                </a:solidFill>
              </a:rPr>
              <a:t>Full Load</a:t>
            </a:r>
          </a:p>
          <a:p>
            <a:pPr marL="285750" indent="-285750" algn="l">
              <a:buFont typeface="Arial" pitchFamily="34" charset="0"/>
              <a:buChar char="•"/>
            </a:pPr>
            <a:r>
              <a:rPr lang="en-US" dirty="0" smtClean="0">
                <a:solidFill>
                  <a:schemeClr val="bg1"/>
                </a:solidFill>
              </a:rPr>
              <a:t>RPM is low</a:t>
            </a:r>
          </a:p>
          <a:p>
            <a:pPr marL="285750" indent="-285750" algn="l">
              <a:buFont typeface="Arial" pitchFamily="34" charset="0"/>
              <a:buChar char="•"/>
            </a:pPr>
            <a:r>
              <a:rPr lang="en-US" dirty="0" smtClean="0">
                <a:solidFill>
                  <a:schemeClr val="bg1"/>
                </a:solidFill>
              </a:rPr>
              <a:t>Torque </a:t>
            </a:r>
            <a:r>
              <a:rPr lang="en-US" dirty="0" smtClean="0">
                <a:solidFill>
                  <a:schemeClr val="bg1"/>
                </a:solidFill>
              </a:rPr>
              <a:t>limitation </a:t>
            </a:r>
            <a:r>
              <a:rPr lang="en-US" dirty="0" smtClean="0">
                <a:solidFill>
                  <a:schemeClr val="bg1"/>
                </a:solidFill>
              </a:rPr>
              <a:t>code = 1 (good)</a:t>
            </a:r>
            <a:endParaRPr lang="en-US" dirty="0" smtClean="0">
              <a:solidFill>
                <a:schemeClr val="bg1"/>
              </a:solidFill>
            </a:endParaRPr>
          </a:p>
          <a:p>
            <a:pPr algn="l"/>
            <a:endParaRPr lang="en-US" dirty="0" smtClean="0">
              <a:solidFill>
                <a:schemeClr val="bg1"/>
              </a:solidFill>
            </a:endParaRPr>
          </a:p>
          <a:p>
            <a:pPr algn="l"/>
            <a:r>
              <a:rPr lang="en-US" dirty="0" smtClean="0">
                <a:solidFill>
                  <a:schemeClr val="bg1"/>
                </a:solidFill>
              </a:rPr>
              <a:t>If all environmental conditions are OK, this engine may be low on power.</a:t>
            </a:r>
          </a:p>
          <a:p>
            <a:pPr algn="l"/>
            <a:r>
              <a:rPr lang="en-US" dirty="0" smtClean="0">
                <a:solidFill>
                  <a:schemeClr val="bg1"/>
                </a:solidFill>
              </a:rPr>
              <a:t>Injector, Airflow or EOL trim</a:t>
            </a:r>
            <a:endParaRPr lang="en-US"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4" name="Slide Number Placeholder 3"/>
          <p:cNvSpPr>
            <a:spLocks noGrp="1"/>
          </p:cNvSpPr>
          <p:nvPr>
            <p:ph type="sldNum" sz="quarter" idx="12"/>
          </p:nvPr>
        </p:nvSpPr>
        <p:spPr/>
        <p:txBody>
          <a:bodyPr/>
          <a:lstStyle/>
          <a:p>
            <a:fld id="{725B62B1-0011-41B4-B0D4-0B99DB6B365B}" type="slidenum">
              <a:rPr lang="en-US" smtClean="0"/>
              <a:pPr/>
              <a:t>82</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5598"/>
            <a:ext cx="6764477" cy="475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5263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783522"/>
            <a:ext cx="6400800" cy="1766637"/>
          </a:xfrm>
          <a:prstGeom prst="rect">
            <a:avLst/>
          </a:prstGeom>
          <a:noFill/>
        </p:spPr>
        <p:txBody>
          <a:bodyPr wrap="square" rtlCol="0">
            <a:spAutoFit/>
          </a:bodyPr>
          <a:lstStyle/>
          <a:p>
            <a:r>
              <a:rPr lang="en-US" sz="3200" dirty="0" smtClean="0">
                <a:solidFill>
                  <a:schemeClr val="bg1"/>
                </a:solidFill>
              </a:rPr>
              <a:t>SAM Module Information</a:t>
            </a:r>
          </a:p>
          <a:p>
            <a:endParaRPr lang="en-US" sz="3200" dirty="0" smtClean="0">
              <a:solidFill>
                <a:schemeClr val="bg1"/>
              </a:solidFill>
            </a:endParaRPr>
          </a:p>
          <a:p>
            <a:pPr marL="342900" indent="-342900" algn="l">
              <a:buFont typeface="Arial" pitchFamily="34" charset="0"/>
              <a:buChar char="•"/>
            </a:pPr>
            <a:endParaRPr lang="en-US" sz="3200" dirty="0">
              <a:solidFill>
                <a:schemeClr val="bg1"/>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7" y="1828800"/>
            <a:ext cx="4504183" cy="241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507614" y="4496644"/>
            <a:ext cx="2384664" cy="26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en-US"/>
          </a:p>
        </p:txBody>
      </p:sp>
      <p:pic>
        <p:nvPicPr>
          <p:cNvPr id="1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965" y="4491944"/>
            <a:ext cx="1643496" cy="180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6"/>
          <p:cNvSpPr txBox="1">
            <a:spLocks noChangeArrowheads="1"/>
          </p:cNvSpPr>
          <p:nvPr/>
        </p:nvSpPr>
        <p:spPr bwMode="auto">
          <a:xfrm>
            <a:off x="5368538" y="3771156"/>
            <a:ext cx="130975" cy="26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pic>
        <p:nvPicPr>
          <p:cNvPr id="13"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920442"/>
            <a:ext cx="2090866" cy="52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057399"/>
            <a:ext cx="4024468" cy="212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513467"/>
            <a:ext cx="2021474" cy="176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38900" y="6234303"/>
            <a:ext cx="1945274" cy="338554"/>
          </a:xfrm>
          <a:prstGeom prst="rect">
            <a:avLst/>
          </a:prstGeom>
          <a:noFill/>
        </p:spPr>
        <p:txBody>
          <a:bodyPr wrap="square" rtlCol="0">
            <a:spAutoFit/>
          </a:bodyPr>
          <a:lstStyle/>
          <a:p>
            <a:r>
              <a:rPr lang="en-US" dirty="0" smtClean="0">
                <a:solidFill>
                  <a:srgbClr val="FFFF00"/>
                </a:solidFill>
              </a:rPr>
              <a:t>CCB Card</a:t>
            </a:r>
            <a:endParaRPr lang="en-US" dirty="0">
              <a:solidFill>
                <a:srgbClr val="FFFF00"/>
              </a:solidFill>
            </a:endParaRPr>
          </a:p>
        </p:txBody>
      </p:sp>
      <p:sp>
        <p:nvSpPr>
          <p:cNvPr id="22" name="TextBox 21"/>
          <p:cNvSpPr txBox="1"/>
          <p:nvPr/>
        </p:nvSpPr>
        <p:spPr>
          <a:xfrm>
            <a:off x="3710076" y="6300261"/>
            <a:ext cx="1945274" cy="338554"/>
          </a:xfrm>
          <a:prstGeom prst="rect">
            <a:avLst/>
          </a:prstGeom>
          <a:noFill/>
        </p:spPr>
        <p:txBody>
          <a:bodyPr wrap="square" rtlCol="0">
            <a:spAutoFit/>
          </a:bodyPr>
          <a:lstStyle/>
          <a:p>
            <a:r>
              <a:rPr lang="en-US" dirty="0" smtClean="0">
                <a:solidFill>
                  <a:srgbClr val="FFFF00"/>
                </a:solidFill>
              </a:rPr>
              <a:t>SAM Connectors</a:t>
            </a:r>
            <a:endParaRPr lang="en-US" dirty="0">
              <a:solidFill>
                <a:srgbClr val="FFFF00"/>
              </a:solidFill>
            </a:endParaRPr>
          </a:p>
        </p:txBody>
      </p:sp>
      <p:sp>
        <p:nvSpPr>
          <p:cNvPr id="23" name="TextBox 22"/>
          <p:cNvSpPr txBox="1"/>
          <p:nvPr/>
        </p:nvSpPr>
        <p:spPr>
          <a:xfrm>
            <a:off x="1028324" y="5447519"/>
            <a:ext cx="1945274" cy="338554"/>
          </a:xfrm>
          <a:prstGeom prst="rect">
            <a:avLst/>
          </a:prstGeom>
          <a:noFill/>
        </p:spPr>
        <p:txBody>
          <a:bodyPr wrap="square" rtlCol="0">
            <a:spAutoFit/>
          </a:bodyPr>
          <a:lstStyle/>
          <a:p>
            <a:r>
              <a:rPr lang="en-US" dirty="0" smtClean="0">
                <a:solidFill>
                  <a:srgbClr val="FFFF00"/>
                </a:solidFill>
              </a:rPr>
              <a:t>CAN Resistors</a:t>
            </a:r>
            <a:endParaRPr lang="en-US" dirty="0">
              <a:solidFill>
                <a:srgbClr val="FFFF00"/>
              </a:solidFill>
            </a:endParaRPr>
          </a:p>
        </p:txBody>
      </p:sp>
      <p:sp>
        <p:nvSpPr>
          <p:cNvPr id="24" name="TextBox 23"/>
          <p:cNvSpPr txBox="1"/>
          <p:nvPr/>
        </p:nvSpPr>
        <p:spPr>
          <a:xfrm>
            <a:off x="1295400" y="1526185"/>
            <a:ext cx="1945274" cy="338554"/>
          </a:xfrm>
          <a:prstGeom prst="rect">
            <a:avLst/>
          </a:prstGeom>
          <a:noFill/>
        </p:spPr>
        <p:txBody>
          <a:bodyPr wrap="square" rtlCol="0">
            <a:spAutoFit/>
          </a:bodyPr>
          <a:lstStyle/>
          <a:p>
            <a:r>
              <a:rPr lang="en-US" dirty="0" smtClean="0">
                <a:solidFill>
                  <a:srgbClr val="FFFF00"/>
                </a:solidFill>
              </a:rPr>
              <a:t>SAM Module</a:t>
            </a:r>
            <a:endParaRPr lang="en-US" dirty="0">
              <a:solidFill>
                <a:srgbClr val="FFFF00"/>
              </a:solidFill>
            </a:endParaRPr>
          </a:p>
        </p:txBody>
      </p:sp>
      <p:sp>
        <p:nvSpPr>
          <p:cNvPr id="25" name="TextBox 24"/>
          <p:cNvSpPr txBox="1"/>
          <p:nvPr/>
        </p:nvSpPr>
        <p:spPr>
          <a:xfrm>
            <a:off x="5690976" y="1718845"/>
            <a:ext cx="2467777" cy="338554"/>
          </a:xfrm>
          <a:prstGeom prst="rect">
            <a:avLst/>
          </a:prstGeom>
          <a:noFill/>
        </p:spPr>
        <p:txBody>
          <a:bodyPr wrap="square" rtlCol="0">
            <a:spAutoFit/>
          </a:bodyPr>
          <a:lstStyle/>
          <a:p>
            <a:r>
              <a:rPr lang="en-US" dirty="0" smtClean="0">
                <a:solidFill>
                  <a:srgbClr val="FFFF00"/>
                </a:solidFill>
              </a:rPr>
              <a:t>Compact Flash Card</a:t>
            </a:r>
            <a:endParaRPr lang="en-US" dirty="0">
              <a:solidFill>
                <a:srgbClr val="FFFF00"/>
              </a:solidFill>
            </a:endParaRPr>
          </a:p>
        </p:txBody>
      </p:sp>
      <p:sp>
        <p:nvSpPr>
          <p:cNvPr id="3" name="Date Placeholder 2"/>
          <p:cNvSpPr>
            <a:spLocks noGrp="1"/>
          </p:cNvSpPr>
          <p:nvPr>
            <p:ph type="dt" sz="half" idx="10"/>
          </p:nvPr>
        </p:nvSpPr>
        <p:spPr/>
        <p:txBody>
          <a:bodyPr/>
          <a:lstStyle/>
          <a:p>
            <a:r>
              <a:rPr lang="en-US" smtClean="0"/>
              <a:t>October 2012</a:t>
            </a:r>
            <a:endParaRPr lang="en-US" dirty="0"/>
          </a:p>
        </p:txBody>
      </p:sp>
      <p:sp>
        <p:nvSpPr>
          <p:cNvPr id="26" name="Slide Number Placeholder 25"/>
          <p:cNvSpPr>
            <a:spLocks noGrp="1"/>
          </p:cNvSpPr>
          <p:nvPr>
            <p:ph type="sldNum" sz="quarter" idx="12"/>
          </p:nvPr>
        </p:nvSpPr>
        <p:spPr/>
        <p:txBody>
          <a:bodyPr/>
          <a:lstStyle/>
          <a:p>
            <a:fld id="{725B62B1-0011-41B4-B0D4-0B99DB6B365B}" type="slidenum">
              <a:rPr lang="en-US" smtClean="0"/>
              <a:pPr/>
              <a:t>83</a:t>
            </a:fld>
            <a:endParaRPr lang="en-US" dirty="0"/>
          </a:p>
        </p:txBody>
      </p:sp>
    </p:spTree>
    <p:extLst>
      <p:ext uri="{BB962C8B-B14F-4D97-AF65-F5344CB8AC3E}">
        <p14:creationId xmlns:p14="http://schemas.microsoft.com/office/powerpoint/2010/main" val="4714041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828800"/>
            <a:ext cx="6400800" cy="2800767"/>
          </a:xfrm>
          <a:prstGeom prst="rect">
            <a:avLst/>
          </a:prstGeom>
          <a:noFill/>
        </p:spPr>
        <p:txBody>
          <a:bodyPr wrap="square" rtlCol="0">
            <a:spAutoFit/>
          </a:bodyPr>
          <a:lstStyle/>
          <a:p>
            <a:endParaRPr lang="en-US" sz="3200" dirty="0" smtClean="0">
              <a:solidFill>
                <a:schemeClr val="bg1"/>
              </a:solidFill>
            </a:endParaRPr>
          </a:p>
          <a:p>
            <a:pPr marL="342900" indent="-342900" algn="l">
              <a:buFont typeface="Arial" pitchFamily="34" charset="0"/>
              <a:buChar char="•"/>
            </a:pPr>
            <a:r>
              <a:rPr lang="en-US" sz="2400" b="1" u="sng" dirty="0" smtClean="0">
                <a:solidFill>
                  <a:schemeClr val="bg1"/>
                </a:solidFill>
              </a:rPr>
              <a:t>Using Diasys with SAM</a:t>
            </a:r>
          </a:p>
          <a:p>
            <a:pPr marL="342900" indent="-342900" algn="l">
              <a:buFont typeface="Arial" pitchFamily="34" charset="0"/>
              <a:buChar char="•"/>
            </a:pPr>
            <a:r>
              <a:rPr lang="en-US" sz="2400" dirty="0" smtClean="0">
                <a:solidFill>
                  <a:schemeClr val="bg1"/>
                </a:solidFill>
              </a:rPr>
              <a:t>CF </a:t>
            </a:r>
            <a:r>
              <a:rPr lang="en-US" sz="2400" dirty="0">
                <a:solidFill>
                  <a:schemeClr val="bg1"/>
                </a:solidFill>
              </a:rPr>
              <a:t>Card </a:t>
            </a:r>
            <a:r>
              <a:rPr lang="en-US" sz="2400" dirty="0" smtClean="0">
                <a:solidFill>
                  <a:schemeClr val="bg1"/>
                </a:solidFill>
              </a:rPr>
              <a:t>Programming.</a:t>
            </a:r>
          </a:p>
          <a:p>
            <a:pPr marL="342900" indent="-342900" algn="l">
              <a:buFont typeface="Arial" pitchFamily="34" charset="0"/>
              <a:buChar char="•"/>
            </a:pPr>
            <a:r>
              <a:rPr lang="en-US" sz="2400" dirty="0" smtClean="0">
                <a:solidFill>
                  <a:schemeClr val="bg1"/>
                </a:solidFill>
              </a:rPr>
              <a:t>Field Data Handling.</a:t>
            </a:r>
          </a:p>
          <a:p>
            <a:pPr marL="342900" indent="-342900" algn="l">
              <a:buFont typeface="Arial" pitchFamily="34" charset="0"/>
              <a:buChar char="•"/>
            </a:pPr>
            <a:r>
              <a:rPr lang="en-US" sz="2400" dirty="0" smtClean="0">
                <a:solidFill>
                  <a:schemeClr val="bg1"/>
                </a:solidFill>
              </a:rPr>
              <a:t>SAM software level</a:t>
            </a:r>
          </a:p>
          <a:p>
            <a:pPr marL="342900" indent="-342900" algn="l">
              <a:buFont typeface="Arial" pitchFamily="34" charset="0"/>
              <a:buChar char="•"/>
            </a:pPr>
            <a:endParaRPr lang="en-US" sz="2400"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84</a:t>
            </a:fld>
            <a:endParaRPr lang="en-US" dirty="0"/>
          </a:p>
        </p:txBody>
      </p:sp>
      <p:sp>
        <p:nvSpPr>
          <p:cNvPr id="9" name="TextBox 8"/>
          <p:cNvSpPr txBox="1"/>
          <p:nvPr/>
        </p:nvSpPr>
        <p:spPr>
          <a:xfrm>
            <a:off x="1143000" y="759725"/>
            <a:ext cx="6705600" cy="584775"/>
          </a:xfrm>
          <a:prstGeom prst="rect">
            <a:avLst/>
          </a:prstGeom>
          <a:noFill/>
        </p:spPr>
        <p:txBody>
          <a:bodyPr wrap="square" rtlCol="0">
            <a:spAutoFit/>
          </a:bodyPr>
          <a:lstStyle/>
          <a:p>
            <a:r>
              <a:rPr lang="en-US" sz="3200" dirty="0" smtClean="0">
                <a:solidFill>
                  <a:schemeClr val="bg1"/>
                </a:solidFill>
              </a:rPr>
              <a:t>SAM Module Information</a:t>
            </a:r>
          </a:p>
          <a:p>
            <a:endParaRPr lang="en-US" sz="3200" dirty="0" smtClean="0">
              <a:solidFill>
                <a:schemeClr val="bg1"/>
              </a:solidFill>
            </a:endParaRPr>
          </a:p>
          <a:p>
            <a:pPr marL="342900" indent="-342900" algn="l">
              <a:buFont typeface="Arial" pitchFamily="34" charset="0"/>
              <a:buChar char="•"/>
            </a:pPr>
            <a:endParaRPr lang="en-US" sz="3200" dirty="0">
              <a:solidFill>
                <a:schemeClr val="bg1"/>
              </a:solidFill>
            </a:endParaRPr>
          </a:p>
        </p:txBody>
      </p:sp>
    </p:spTree>
    <p:extLst>
      <p:ext uri="{BB962C8B-B14F-4D97-AF65-F5344CB8AC3E}">
        <p14:creationId xmlns:p14="http://schemas.microsoft.com/office/powerpoint/2010/main" val="8619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28800"/>
            <a:ext cx="7848600" cy="3982629"/>
          </a:xfrm>
          <a:prstGeom prst="rect">
            <a:avLst/>
          </a:prstGeom>
          <a:noFill/>
        </p:spPr>
        <p:txBody>
          <a:bodyPr wrap="square" rtlCol="0">
            <a:spAutoFit/>
          </a:bodyPr>
          <a:lstStyle/>
          <a:p>
            <a:endParaRPr lang="en-US" sz="3200" dirty="0" smtClean="0">
              <a:solidFill>
                <a:schemeClr val="bg1"/>
              </a:solidFill>
            </a:endParaRPr>
          </a:p>
          <a:p>
            <a:pPr algn="l"/>
            <a:r>
              <a:rPr lang="en-US" sz="2400" dirty="0" smtClean="0">
                <a:solidFill>
                  <a:schemeClr val="bg1"/>
                </a:solidFill>
              </a:rPr>
              <a:t>The first step in using Diasys to connect with a SAM unit is to locate the correct Diasys.dat file.</a:t>
            </a:r>
          </a:p>
          <a:p>
            <a:pPr algn="l"/>
            <a:r>
              <a:rPr lang="en-US" sz="2400" dirty="0" smtClean="0">
                <a:solidFill>
                  <a:schemeClr val="bg1"/>
                </a:solidFill>
              </a:rPr>
              <a:t>This file is unique to each SAM software release. </a:t>
            </a:r>
            <a:endParaRPr lang="en-US" sz="2400" dirty="0">
              <a:solidFill>
                <a:schemeClr val="bg1"/>
              </a:solidFill>
            </a:endParaRPr>
          </a:p>
          <a:p>
            <a:pPr algn="l"/>
            <a:r>
              <a:rPr lang="en-US" sz="2400" dirty="0" smtClean="0">
                <a:solidFill>
                  <a:schemeClr val="bg1"/>
                </a:solidFill>
              </a:rPr>
              <a:t>It tells Diasys what parameters are available to view and modify.</a:t>
            </a:r>
          </a:p>
          <a:p>
            <a:pPr algn="l"/>
            <a:endParaRPr lang="en-US" sz="2400" dirty="0">
              <a:solidFill>
                <a:schemeClr val="bg1"/>
              </a:solidFill>
            </a:endParaRPr>
          </a:p>
          <a:p>
            <a:pPr algn="l"/>
            <a:r>
              <a:rPr lang="en-US" sz="2400" dirty="0" smtClean="0">
                <a:solidFill>
                  <a:schemeClr val="bg1"/>
                </a:solidFill>
              </a:rPr>
              <a:t>It will be located on the FTP server or each CF card.</a:t>
            </a:r>
          </a:p>
          <a:p>
            <a:pPr marL="342900" indent="-342900" algn="l">
              <a:buFont typeface="Arial" pitchFamily="34" charset="0"/>
              <a:buChar char="•"/>
            </a:pPr>
            <a:endParaRPr lang="en-US" sz="2400"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85</a:t>
            </a:fld>
            <a:endParaRPr lang="en-US" dirty="0"/>
          </a:p>
        </p:txBody>
      </p:sp>
      <p:sp>
        <p:nvSpPr>
          <p:cNvPr id="9" name="TextBox 8"/>
          <p:cNvSpPr txBox="1"/>
          <p:nvPr/>
        </p:nvSpPr>
        <p:spPr>
          <a:xfrm>
            <a:off x="1143000" y="759725"/>
            <a:ext cx="6705600" cy="584775"/>
          </a:xfrm>
          <a:prstGeom prst="rect">
            <a:avLst/>
          </a:prstGeom>
          <a:noFill/>
        </p:spPr>
        <p:txBody>
          <a:bodyPr wrap="square" rtlCol="0">
            <a:spAutoFit/>
          </a:bodyPr>
          <a:lstStyle/>
          <a:p>
            <a:r>
              <a:rPr lang="en-US" sz="3200" dirty="0" smtClean="0">
                <a:solidFill>
                  <a:schemeClr val="bg1"/>
                </a:solidFill>
              </a:rPr>
              <a:t>SAM Module Information</a:t>
            </a:r>
          </a:p>
          <a:p>
            <a:endParaRPr lang="en-US" sz="3200" dirty="0" smtClean="0">
              <a:solidFill>
                <a:schemeClr val="bg1"/>
              </a:solidFill>
            </a:endParaRPr>
          </a:p>
          <a:p>
            <a:pPr marL="342900" indent="-342900" algn="l">
              <a:buFont typeface="Arial" pitchFamily="34" charset="0"/>
              <a:buChar char="•"/>
            </a:pPr>
            <a:endParaRPr lang="en-US" sz="3200" dirty="0">
              <a:solidFill>
                <a:schemeClr val="bg1"/>
              </a:solidFill>
            </a:endParaRPr>
          </a:p>
        </p:txBody>
      </p:sp>
    </p:spTree>
    <p:extLst>
      <p:ext uri="{BB962C8B-B14F-4D97-AF65-F5344CB8AC3E}">
        <p14:creationId xmlns:p14="http://schemas.microsoft.com/office/powerpoint/2010/main" val="18759137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30830" y="1376065"/>
            <a:ext cx="45127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mj-lt"/>
                <a:ea typeface="Calibri" pitchFamily="34" charset="0"/>
                <a:cs typeface="Times New Roman" pitchFamily="18" charset="0"/>
              </a:rPr>
              <a:t>Find the Diasys.dat fil</a:t>
            </a:r>
            <a:r>
              <a:rPr lang="en-US" sz="2000" dirty="0" smtClean="0">
                <a:solidFill>
                  <a:schemeClr val="bg1"/>
                </a:solidFill>
                <a:latin typeface="+mj-lt"/>
                <a:ea typeface="Calibri" pitchFamily="34" charset="0"/>
                <a:cs typeface="Times New Roman" pitchFamily="18" charset="0"/>
              </a:rPr>
              <a:t>e for this SW set</a:t>
            </a:r>
            <a:endParaRPr lang="en-US" sz="2000" dirty="0" smtClean="0">
              <a:solidFill>
                <a:srgbClr val="FF0000"/>
              </a:solidFill>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86</a:t>
            </a:fld>
            <a:endParaRPr lang="en-US" dirty="0"/>
          </a:p>
        </p:txBody>
      </p:sp>
    </p:spTree>
    <p:extLst>
      <p:ext uri="{BB962C8B-B14F-4D97-AF65-F5344CB8AC3E}">
        <p14:creationId xmlns:p14="http://schemas.microsoft.com/office/powerpoint/2010/main" val="38239899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724820" y="1529952"/>
            <a:ext cx="1524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mj-lt"/>
                <a:ea typeface="Calibri" pitchFamily="34" charset="0"/>
                <a:cs typeface="Times New Roman" pitchFamily="18" charset="0"/>
              </a:rPr>
              <a:t>Select SAM</a:t>
            </a:r>
            <a:endParaRPr lang="en-US" sz="2000" dirty="0" smtClean="0">
              <a:solidFill>
                <a:schemeClr val="bg1"/>
              </a:solidFill>
              <a:latin typeface="+mj-lt"/>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87</a:t>
            </a:fld>
            <a:endParaRPr lang="en-US" dirty="0"/>
          </a:p>
        </p:txBody>
      </p:sp>
    </p:spTree>
    <p:extLst>
      <p:ext uri="{BB962C8B-B14F-4D97-AF65-F5344CB8AC3E}">
        <p14:creationId xmlns:p14="http://schemas.microsoft.com/office/powerpoint/2010/main" val="17285601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44454" y="1529952"/>
            <a:ext cx="44855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j-lt"/>
                <a:cs typeface="Times New Roman" pitchFamily="18" charset="0"/>
              </a:rPr>
              <a:t>Create a new description for this SAM</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88</a:t>
            </a:fld>
            <a:endParaRPr lang="en-US" dirty="0"/>
          </a:p>
        </p:txBody>
      </p:sp>
    </p:spTree>
    <p:extLst>
      <p:ext uri="{BB962C8B-B14F-4D97-AF65-F5344CB8AC3E}">
        <p14:creationId xmlns:p14="http://schemas.microsoft.com/office/powerpoint/2010/main" val="26108353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44454" y="1529952"/>
            <a:ext cx="44855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j-lt"/>
                <a:cs typeface="Times New Roman" pitchFamily="18" charset="0"/>
              </a:rPr>
              <a:t>Create a new description for this SAM</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930062"/>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89</a:t>
            </a:fld>
            <a:endParaRPr lang="en-US" dirty="0"/>
          </a:p>
        </p:txBody>
      </p:sp>
    </p:spTree>
    <p:extLst>
      <p:ext uri="{BB962C8B-B14F-4D97-AF65-F5344CB8AC3E}">
        <p14:creationId xmlns:p14="http://schemas.microsoft.com/office/powerpoint/2010/main" val="407882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1741214"/>
            <a:ext cx="2362200"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chemeClr val="bg1"/>
                </a:solidFill>
              </a:rPr>
              <a:t>This is an example of software logic.</a:t>
            </a:r>
          </a:p>
          <a:p>
            <a:pPr>
              <a:spcBef>
                <a:spcPct val="50000"/>
              </a:spcBef>
              <a:buFontTx/>
              <a:buChar char="•"/>
            </a:pPr>
            <a:r>
              <a:rPr lang="en-US" sz="1400" dirty="0">
                <a:solidFill>
                  <a:schemeClr val="bg1"/>
                </a:solidFill>
              </a:rPr>
              <a:t>Software is written in code. It can only be accessed by a small group of people.</a:t>
            </a:r>
          </a:p>
          <a:p>
            <a:pPr>
              <a:spcBef>
                <a:spcPct val="50000"/>
              </a:spcBef>
              <a:buFontTx/>
              <a:buChar char="•"/>
            </a:pPr>
            <a:r>
              <a:rPr lang="en-US" sz="1400" dirty="0">
                <a:solidFill>
                  <a:schemeClr val="bg1"/>
                </a:solidFill>
              </a:rPr>
              <a:t>It is updated frequently for many reasons. New emissions requirements, change in some function, etc.</a:t>
            </a:r>
          </a:p>
          <a:p>
            <a:pPr>
              <a:spcBef>
                <a:spcPct val="50000"/>
              </a:spcBef>
              <a:buFontTx/>
              <a:buChar char="•"/>
            </a:pPr>
            <a:r>
              <a:rPr lang="en-US" sz="1400" dirty="0">
                <a:solidFill>
                  <a:schemeClr val="bg1"/>
                </a:solidFill>
              </a:rPr>
              <a:t>Logic tables like this instruct the computer how to use the calibration values.</a:t>
            </a:r>
          </a:p>
          <a:p>
            <a:pPr>
              <a:spcBef>
                <a:spcPct val="50000"/>
              </a:spcBef>
              <a:buFontTx/>
              <a:buChar char="•"/>
            </a:pPr>
            <a:r>
              <a:rPr lang="en-US" sz="1400" dirty="0">
                <a:solidFill>
                  <a:schemeClr val="bg1"/>
                </a:solidFill>
              </a:rPr>
              <a:t>Software documents can be several thousand pages long.</a:t>
            </a:r>
          </a:p>
          <a:p>
            <a:pPr>
              <a:spcBef>
                <a:spcPct val="50000"/>
              </a:spcBef>
              <a:buFontTx/>
              <a:buChar char="•"/>
            </a:pPr>
            <a:endParaRPr lang="en-US" sz="1400" dirty="0">
              <a:solidFill>
                <a:schemeClr val="bg1"/>
              </a:solidFill>
            </a:endParaRPr>
          </a:p>
        </p:txBody>
      </p:sp>
      <p:sp>
        <p:nvSpPr>
          <p:cNvPr id="9219" name="Text Box 3"/>
          <p:cNvSpPr txBox="1">
            <a:spLocks noChangeArrowheads="1"/>
          </p:cNvSpPr>
          <p:nvPr/>
        </p:nvSpPr>
        <p:spPr bwMode="auto">
          <a:xfrm>
            <a:off x="381000" y="11740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chemeClr val="bg1"/>
                </a:solidFill>
              </a:rPr>
              <a:t>What is software?</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45512"/>
            <a:ext cx="6353175"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smtClean="0"/>
              <a:t>October 2012</a:t>
            </a:r>
            <a:endParaRPr lang="en-US" dirty="0"/>
          </a:p>
        </p:txBody>
      </p:sp>
      <p:sp>
        <p:nvSpPr>
          <p:cNvPr id="4" name="Slide Number Placeholder 3"/>
          <p:cNvSpPr>
            <a:spLocks noGrp="1"/>
          </p:cNvSpPr>
          <p:nvPr>
            <p:ph type="sldNum" sz="quarter" idx="12"/>
          </p:nvPr>
        </p:nvSpPr>
        <p:spPr/>
        <p:txBody>
          <a:bodyPr/>
          <a:lstStyle/>
          <a:p>
            <a:fld id="{5D48BC11-5FB2-48F9-8462-7793A671258A}" type="slidenum">
              <a:rPr lang="en-US" smtClean="0"/>
              <a:pPr/>
              <a:t>9</a:t>
            </a:fld>
            <a:endParaRPr lang="en-US" dirty="0"/>
          </a:p>
        </p:txBody>
      </p:sp>
    </p:spTree>
    <p:extLst>
      <p:ext uri="{BB962C8B-B14F-4D97-AF65-F5344CB8AC3E}">
        <p14:creationId xmlns:p14="http://schemas.microsoft.com/office/powerpoint/2010/main" val="30427375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480096" y="1529952"/>
            <a:ext cx="4014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j-lt"/>
                <a:cs typeface="Times New Roman" pitchFamily="18" charset="0"/>
              </a:rPr>
              <a:t>Open the description for this SAM</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90</a:t>
            </a:fld>
            <a:endParaRPr lang="en-US" dirty="0"/>
          </a:p>
        </p:txBody>
      </p:sp>
    </p:spTree>
    <p:extLst>
      <p:ext uri="{BB962C8B-B14F-4D97-AF65-F5344CB8AC3E}">
        <p14:creationId xmlns:p14="http://schemas.microsoft.com/office/powerpoint/2010/main" val="27846535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54095" y="1163367"/>
            <a:ext cx="7866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j-lt"/>
                <a:cs typeface="Times New Roman" pitchFamily="18" charset="0"/>
              </a:rPr>
              <a:t>Read the assembly description for this SAM</a:t>
            </a:r>
          </a:p>
          <a:p>
            <a:pPr marL="0" marR="0" lvl="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j-lt"/>
                <a:cs typeface="Times New Roman" pitchFamily="18" charset="0"/>
              </a:rPr>
              <a:t>This tells DiaSys what parameters are available to view and change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91</a:t>
            </a:fld>
            <a:endParaRPr lang="en-US" dirty="0"/>
          </a:p>
        </p:txBody>
      </p:sp>
    </p:spTree>
    <p:extLst>
      <p:ext uri="{BB962C8B-B14F-4D97-AF65-F5344CB8AC3E}">
        <p14:creationId xmlns:p14="http://schemas.microsoft.com/office/powerpoint/2010/main" val="1379520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645481" y="1529953"/>
            <a:ext cx="16834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mj-lt"/>
                <a:ea typeface="Calibri" pitchFamily="34" charset="0"/>
                <a:cs typeface="Times New Roman" pitchFamily="18" charset="0"/>
              </a:rPr>
              <a:t>Establish link</a:t>
            </a:r>
            <a:endParaRPr kumimoji="0" lang="en-US" sz="2000" b="0" i="0" u="none" strike="noStrike" cap="none" normalizeH="0" baseline="0" dirty="0">
              <a:ln>
                <a:noFill/>
              </a:ln>
              <a:solidFill>
                <a:schemeClr val="bg1"/>
              </a:solidFill>
              <a:effectLst/>
              <a:latin typeface="+mj-l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92</a:t>
            </a:fld>
            <a:endParaRPr lang="en-US" dirty="0"/>
          </a:p>
        </p:txBody>
      </p:sp>
    </p:spTree>
    <p:extLst>
      <p:ext uri="{BB962C8B-B14F-4D97-AF65-F5344CB8AC3E}">
        <p14:creationId xmlns:p14="http://schemas.microsoft.com/office/powerpoint/2010/main" val="25307294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645481" y="1529953"/>
            <a:ext cx="16834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mj-lt"/>
                <a:ea typeface="Calibri" pitchFamily="34" charset="0"/>
                <a:cs typeface="Times New Roman" pitchFamily="18" charset="0"/>
              </a:rPr>
              <a:t>Establish link</a:t>
            </a:r>
            <a:endParaRPr kumimoji="0" lang="en-US" sz="2000" b="0" i="0" u="none" strike="noStrike" cap="none" normalizeH="0" baseline="0" dirty="0">
              <a:ln>
                <a:noFill/>
              </a:ln>
              <a:solidFill>
                <a:schemeClr val="bg1"/>
              </a:solidFill>
              <a:effectLst/>
              <a:latin typeface="+mj-l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667000"/>
            <a:ext cx="6475413"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93</a:t>
            </a:fld>
            <a:endParaRPr lang="en-US" dirty="0"/>
          </a:p>
        </p:txBody>
      </p:sp>
    </p:spTree>
    <p:extLst>
      <p:ext uri="{BB962C8B-B14F-4D97-AF65-F5344CB8AC3E}">
        <p14:creationId xmlns:p14="http://schemas.microsoft.com/office/powerpoint/2010/main" val="17073858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956193" y="1529953"/>
            <a:ext cx="30620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mj-lt"/>
                <a:ea typeface="Calibri" pitchFamily="34" charset="0"/>
                <a:cs typeface="Times New Roman" pitchFamily="18" charset="0"/>
              </a:rPr>
              <a:t>Select Module</a:t>
            </a:r>
            <a:r>
              <a:rPr kumimoji="0" lang="en-US" sz="2000" b="0" i="0" u="none" strike="noStrike" cap="none" normalizeH="0" dirty="0" smtClean="0">
                <a:ln>
                  <a:noFill/>
                </a:ln>
                <a:solidFill>
                  <a:schemeClr val="bg1"/>
                </a:solidFill>
                <a:effectLst/>
                <a:latin typeface="+mj-lt"/>
                <a:ea typeface="Calibri" pitchFamily="34" charset="0"/>
                <a:cs typeface="Times New Roman" pitchFamily="18" charset="0"/>
              </a:rPr>
              <a:t> to log into.</a:t>
            </a:r>
            <a:endParaRPr kumimoji="0" lang="en-US" sz="2000" b="0" i="0" u="none" strike="noStrike" cap="none" normalizeH="0" baseline="0" dirty="0">
              <a:ln>
                <a:noFill/>
              </a:ln>
              <a:solidFill>
                <a:schemeClr val="bg1"/>
              </a:solidFill>
              <a:effectLst/>
              <a:latin typeface="+mj-l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94</a:t>
            </a:fld>
            <a:endParaRPr lang="en-US" dirty="0"/>
          </a:p>
        </p:txBody>
      </p:sp>
    </p:spTree>
    <p:extLst>
      <p:ext uri="{BB962C8B-B14F-4D97-AF65-F5344CB8AC3E}">
        <p14:creationId xmlns:p14="http://schemas.microsoft.com/office/powerpoint/2010/main" val="4318913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956193" y="1529953"/>
            <a:ext cx="30620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mj-lt"/>
                <a:ea typeface="Calibri" pitchFamily="34" charset="0"/>
                <a:cs typeface="Times New Roman" pitchFamily="18" charset="0"/>
              </a:rPr>
              <a:t>Select Module</a:t>
            </a:r>
            <a:r>
              <a:rPr kumimoji="0" lang="en-US" sz="2000" b="0" i="0" u="none" strike="noStrike" cap="none" normalizeH="0" dirty="0" smtClean="0">
                <a:ln>
                  <a:noFill/>
                </a:ln>
                <a:solidFill>
                  <a:schemeClr val="bg1"/>
                </a:solidFill>
                <a:effectLst/>
                <a:latin typeface="+mj-lt"/>
                <a:ea typeface="Calibri" pitchFamily="34" charset="0"/>
                <a:cs typeface="Times New Roman" pitchFamily="18" charset="0"/>
              </a:rPr>
              <a:t> to log into.</a:t>
            </a:r>
            <a:endParaRPr kumimoji="0" lang="en-US" sz="2000" b="0" i="0" u="none" strike="noStrike" cap="none" normalizeH="0" baseline="0" dirty="0">
              <a:ln>
                <a:noFill/>
              </a:ln>
              <a:solidFill>
                <a:schemeClr val="bg1"/>
              </a:solidFill>
              <a:effectLst/>
              <a:latin typeface="+mj-l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64" y="1955463"/>
            <a:ext cx="3494314" cy="429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95</a:t>
            </a:fld>
            <a:endParaRPr lang="en-US" dirty="0"/>
          </a:p>
        </p:txBody>
      </p:sp>
    </p:spTree>
    <p:extLst>
      <p:ext uri="{BB962C8B-B14F-4D97-AF65-F5344CB8AC3E}">
        <p14:creationId xmlns:p14="http://schemas.microsoft.com/office/powerpoint/2010/main" val="38235912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053709" y="1529953"/>
            <a:ext cx="48670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mj-lt"/>
                <a:cs typeface="Times New Roman" pitchFamily="18" charset="0"/>
              </a:rPr>
              <a:t>Now you are ready to change / take data.</a:t>
            </a:r>
            <a:endParaRPr kumimoji="0" lang="en-US" sz="2000" b="0" i="0" u="none" strike="noStrike" cap="none" normalizeH="0" baseline="0" dirty="0">
              <a:ln>
                <a:noFill/>
              </a:ln>
              <a:solidFill>
                <a:schemeClr val="bg1"/>
              </a:solidFill>
              <a:effectLst/>
              <a:latin typeface="+mj-l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October 2012</a:t>
            </a:r>
            <a:endParaRPr lang="en-US" dirty="0"/>
          </a:p>
        </p:txBody>
      </p:sp>
      <p:sp>
        <p:nvSpPr>
          <p:cNvPr id="5" name="Slide Number Placeholder 4"/>
          <p:cNvSpPr>
            <a:spLocks noGrp="1"/>
          </p:cNvSpPr>
          <p:nvPr>
            <p:ph type="sldNum" sz="quarter" idx="12"/>
          </p:nvPr>
        </p:nvSpPr>
        <p:spPr/>
        <p:txBody>
          <a:bodyPr/>
          <a:lstStyle/>
          <a:p>
            <a:fld id="{725B62B1-0011-41B4-B0D4-0B99DB6B365B}" type="slidenum">
              <a:rPr lang="en-US" smtClean="0"/>
              <a:pPr/>
              <a:t>96</a:t>
            </a:fld>
            <a:endParaRPr lang="en-US" dirty="0"/>
          </a:p>
        </p:txBody>
      </p:sp>
    </p:spTree>
    <p:extLst>
      <p:ext uri="{BB962C8B-B14F-4D97-AF65-F5344CB8AC3E}">
        <p14:creationId xmlns:p14="http://schemas.microsoft.com/office/powerpoint/2010/main" val="34900752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8" name="TextBox 7"/>
          <p:cNvSpPr txBox="1"/>
          <p:nvPr/>
        </p:nvSpPr>
        <p:spPr>
          <a:xfrm>
            <a:off x="1295400" y="2057400"/>
            <a:ext cx="6400800" cy="3268587"/>
          </a:xfrm>
          <a:prstGeom prst="rect">
            <a:avLst/>
          </a:prstGeom>
          <a:noFill/>
        </p:spPr>
        <p:txBody>
          <a:bodyPr wrap="square" rtlCol="0">
            <a:spAutoFit/>
          </a:bodyPr>
          <a:lstStyle/>
          <a:p>
            <a:r>
              <a:rPr lang="en-US" sz="2400" dirty="0" smtClean="0">
                <a:solidFill>
                  <a:schemeClr val="bg1"/>
                </a:solidFill>
              </a:rPr>
              <a:t>SAM Module Information</a:t>
            </a:r>
          </a:p>
          <a:p>
            <a:endParaRPr lang="en-US" sz="3200" dirty="0" smtClean="0">
              <a:solidFill>
                <a:schemeClr val="bg1"/>
              </a:solidFill>
            </a:endParaRPr>
          </a:p>
          <a:p>
            <a:pPr marL="342900" indent="-342900" algn="l">
              <a:buFont typeface="Arial" pitchFamily="34" charset="0"/>
              <a:buChar char="•"/>
            </a:pPr>
            <a:r>
              <a:rPr lang="en-US" sz="2400" dirty="0" smtClean="0">
                <a:solidFill>
                  <a:schemeClr val="bg1"/>
                </a:solidFill>
              </a:rPr>
              <a:t>Using Diasys with SAM</a:t>
            </a:r>
          </a:p>
          <a:p>
            <a:pPr marL="342900" indent="-342900" algn="l">
              <a:buFont typeface="Arial" pitchFamily="34" charset="0"/>
              <a:buChar char="•"/>
            </a:pPr>
            <a:r>
              <a:rPr lang="en-US" sz="2400" b="1" u="sng" dirty="0" smtClean="0">
                <a:solidFill>
                  <a:schemeClr val="bg1"/>
                </a:solidFill>
              </a:rPr>
              <a:t>CF </a:t>
            </a:r>
            <a:r>
              <a:rPr lang="en-US" sz="2400" b="1" u="sng" dirty="0">
                <a:solidFill>
                  <a:schemeClr val="bg1"/>
                </a:solidFill>
              </a:rPr>
              <a:t>Card </a:t>
            </a:r>
            <a:r>
              <a:rPr lang="en-US" sz="2400" b="1" u="sng" dirty="0" smtClean="0">
                <a:solidFill>
                  <a:schemeClr val="bg1"/>
                </a:solidFill>
              </a:rPr>
              <a:t>Programming.</a:t>
            </a:r>
          </a:p>
          <a:p>
            <a:pPr marL="342900" indent="-342900" algn="l">
              <a:buFont typeface="Arial" pitchFamily="34" charset="0"/>
              <a:buChar char="•"/>
            </a:pPr>
            <a:r>
              <a:rPr lang="en-US" sz="2400" dirty="0" smtClean="0">
                <a:solidFill>
                  <a:schemeClr val="bg1"/>
                </a:solidFill>
              </a:rPr>
              <a:t>Field Data Handling.</a:t>
            </a:r>
          </a:p>
          <a:p>
            <a:pPr marL="342900" indent="-342900" algn="l">
              <a:buFont typeface="Arial" pitchFamily="34" charset="0"/>
              <a:buChar char="•"/>
            </a:pPr>
            <a:r>
              <a:rPr lang="en-US" sz="2400" dirty="0" smtClean="0">
                <a:solidFill>
                  <a:schemeClr val="bg1"/>
                </a:solidFill>
              </a:rPr>
              <a:t>SAM software level</a:t>
            </a:r>
          </a:p>
          <a:p>
            <a:pPr marL="342900" indent="-342900" algn="l">
              <a:buFont typeface="Arial" pitchFamily="34" charset="0"/>
              <a:buChar char="•"/>
            </a:pPr>
            <a:endParaRPr lang="en-US" sz="2400" dirty="0">
              <a:solidFill>
                <a:schemeClr val="bg1"/>
              </a:solidFill>
            </a:endParaRPr>
          </a:p>
        </p:txBody>
      </p:sp>
      <p:sp>
        <p:nvSpPr>
          <p:cNvPr id="2" name="Date Placeholder 1"/>
          <p:cNvSpPr>
            <a:spLocks noGrp="1"/>
          </p:cNvSpPr>
          <p:nvPr>
            <p:ph type="dt" sz="half" idx="10"/>
          </p:nvPr>
        </p:nvSpPr>
        <p:spPr/>
        <p:txBody>
          <a:bodyPr/>
          <a:lstStyle/>
          <a:p>
            <a:r>
              <a:rPr lang="en-US" smtClean="0"/>
              <a:t>October 2012</a:t>
            </a:r>
            <a:endParaRPr lang="en-US" dirty="0"/>
          </a:p>
        </p:txBody>
      </p:sp>
      <p:sp>
        <p:nvSpPr>
          <p:cNvPr id="9" name="Slide Number Placeholder 8"/>
          <p:cNvSpPr>
            <a:spLocks noGrp="1"/>
          </p:cNvSpPr>
          <p:nvPr>
            <p:ph type="sldNum" sz="quarter" idx="12"/>
          </p:nvPr>
        </p:nvSpPr>
        <p:spPr/>
        <p:txBody>
          <a:bodyPr/>
          <a:lstStyle/>
          <a:p>
            <a:fld id="{725B62B1-0011-41B4-B0D4-0B99DB6B365B}" type="slidenum">
              <a:rPr lang="en-US" smtClean="0"/>
              <a:pPr/>
              <a:t>97</a:t>
            </a:fld>
            <a:endParaRPr lang="en-US" dirty="0"/>
          </a:p>
        </p:txBody>
      </p:sp>
    </p:spTree>
    <p:extLst>
      <p:ext uri="{BB962C8B-B14F-4D97-AF65-F5344CB8AC3E}">
        <p14:creationId xmlns:p14="http://schemas.microsoft.com/office/powerpoint/2010/main" val="12130622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43000" y="759725"/>
            <a:ext cx="670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rPr>
              <a:t>Diasys Functions </a:t>
            </a:r>
          </a:p>
        </p:txBody>
      </p:sp>
      <p:sp>
        <p:nvSpPr>
          <p:cNvPr id="4" name="TextBox 3"/>
          <p:cNvSpPr txBox="1"/>
          <p:nvPr/>
        </p:nvSpPr>
        <p:spPr>
          <a:xfrm>
            <a:off x="457200" y="1752600"/>
            <a:ext cx="8153400" cy="2763834"/>
          </a:xfrm>
          <a:prstGeom prst="rect">
            <a:avLst/>
          </a:prstGeom>
          <a:noFill/>
        </p:spPr>
        <p:txBody>
          <a:bodyPr wrap="square" rtlCol="0">
            <a:spAutoFit/>
          </a:bodyPr>
          <a:lstStyle/>
          <a:p>
            <a:r>
              <a:rPr lang="en-US" sz="2400" dirty="0" smtClean="0">
                <a:solidFill>
                  <a:schemeClr val="bg1"/>
                </a:solidFill>
              </a:rPr>
              <a:t>SAM Module Information</a:t>
            </a:r>
          </a:p>
          <a:p>
            <a:endParaRPr lang="en-US" sz="2400" dirty="0" smtClean="0">
              <a:solidFill>
                <a:schemeClr val="bg1"/>
              </a:solidFill>
            </a:endParaRPr>
          </a:p>
          <a:p>
            <a:endParaRPr lang="en-US" sz="2400" dirty="0">
              <a:solidFill>
                <a:schemeClr val="bg1"/>
              </a:solidFill>
            </a:endParaRPr>
          </a:p>
          <a:p>
            <a:pPr marL="342900" indent="-342900" algn="l">
              <a:buFont typeface="Arial" pitchFamily="34" charset="0"/>
              <a:buChar char="•"/>
            </a:pPr>
            <a:r>
              <a:rPr lang="en-US" sz="2000" dirty="0" smtClean="0">
                <a:solidFill>
                  <a:schemeClr val="bg1"/>
                </a:solidFill>
              </a:rPr>
              <a:t>When a SAM file is sent via email, most likely the file structure will not work on a CF card.</a:t>
            </a:r>
          </a:p>
          <a:p>
            <a:pPr marL="342900" indent="-342900" algn="l">
              <a:buFont typeface="Arial" pitchFamily="34" charset="0"/>
              <a:buChar char="•"/>
            </a:pPr>
            <a:endParaRPr lang="en-US" sz="2000" dirty="0">
              <a:solidFill>
                <a:schemeClr val="bg1"/>
              </a:solidFill>
            </a:endParaRPr>
          </a:p>
          <a:p>
            <a:pPr marL="342900" indent="-342900" algn="l">
              <a:buFont typeface="Arial" pitchFamily="34" charset="0"/>
              <a:buChar char="•"/>
            </a:pPr>
            <a:r>
              <a:rPr lang="en-US" sz="2000" dirty="0" smtClean="0">
                <a:solidFill>
                  <a:schemeClr val="bg1"/>
                </a:solidFill>
              </a:rPr>
              <a:t>Certain files must be available on the root directory.</a:t>
            </a:r>
            <a:endParaRPr lang="en-US" sz="2000" dirty="0">
              <a:solidFill>
                <a:schemeClr val="bg1"/>
              </a:solidFill>
            </a:endParaRPr>
          </a:p>
        </p:txBody>
      </p:sp>
      <p:sp>
        <p:nvSpPr>
          <p:cNvPr id="2" name="Date Placeholder 1"/>
          <p:cNvSpPr>
            <a:spLocks noGrp="1"/>
          </p:cNvSpPr>
          <p:nvPr>
            <p:ph type="dt" sz="half" idx="10"/>
          </p:nvPr>
        </p:nvSpPr>
        <p:spPr/>
        <p:txBody>
          <a:bodyPr/>
          <a:lstStyle/>
          <a:p>
            <a:r>
              <a:rPr lang="en-US" dirty="0"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98</a:t>
            </a:fld>
            <a:endParaRPr lang="en-US" dirty="0"/>
          </a:p>
        </p:txBody>
      </p:sp>
    </p:spTree>
    <p:extLst>
      <p:ext uri="{BB962C8B-B14F-4D97-AF65-F5344CB8AC3E}">
        <p14:creationId xmlns:p14="http://schemas.microsoft.com/office/powerpoint/2010/main" val="19556559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1066800"/>
            <a:ext cx="78077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CF cards</a:t>
            </a:r>
            <a:r>
              <a:rPr kumimoji="0" lang="en-US" sz="20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should be pre-formatted.</a:t>
            </a:r>
          </a:p>
          <a:p>
            <a:pPr marL="0" marR="0" lvl="0" indent="0" algn="l" defTabSz="914400" rtl="0" eaLnBrk="1" fontAlgn="base" latinLnBrk="0" hangingPunct="1">
              <a:lnSpc>
                <a:spcPct val="100000"/>
              </a:lnSpc>
              <a:spcBef>
                <a:spcPct val="0"/>
              </a:spcBef>
              <a:spcAft>
                <a:spcPct val="0"/>
              </a:spcAft>
              <a:buClrTx/>
              <a:buSzTx/>
              <a:buFontTx/>
              <a:buNone/>
              <a:tabLst/>
            </a:pPr>
            <a:r>
              <a:rPr lang="en-US" sz="2000" baseline="0" dirty="0" smtClean="0">
                <a:solidFill>
                  <a:schemeClr val="bg1"/>
                </a:solidFill>
                <a:latin typeface="Calibri" pitchFamily="34" charset="0"/>
                <a:cs typeface="Times New Roman" pitchFamily="18" charset="0"/>
              </a:rPr>
              <a:t>However</a:t>
            </a:r>
            <a:r>
              <a:rPr lang="en-US" sz="2000" dirty="0" smtClean="0">
                <a:solidFill>
                  <a:schemeClr val="bg1"/>
                </a:solidFill>
                <a:latin typeface="Calibri" pitchFamily="34" charset="0"/>
                <a:cs typeface="Times New Roman" pitchFamily="18" charset="0"/>
              </a:rPr>
              <a:t> if you have to format one, it must be formatted in FAT protocol.</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7" y="1881481"/>
            <a:ext cx="7453830" cy="42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a:xfrm>
            <a:off x="381000" y="6248400"/>
            <a:ext cx="2133600" cy="476250"/>
          </a:xfrm>
        </p:spPr>
        <p:txBody>
          <a:bodyPr/>
          <a:lstStyle/>
          <a:p>
            <a:r>
              <a:rPr lang="en-US" dirty="0" smtClean="0"/>
              <a:t>October 2012</a:t>
            </a:r>
            <a:endParaRPr lang="en-US" dirty="0"/>
          </a:p>
        </p:txBody>
      </p:sp>
      <p:sp>
        <p:nvSpPr>
          <p:cNvPr id="6" name="Slide Number Placeholder 5"/>
          <p:cNvSpPr>
            <a:spLocks noGrp="1"/>
          </p:cNvSpPr>
          <p:nvPr>
            <p:ph type="sldNum" sz="quarter" idx="12"/>
          </p:nvPr>
        </p:nvSpPr>
        <p:spPr/>
        <p:txBody>
          <a:bodyPr/>
          <a:lstStyle/>
          <a:p>
            <a:fld id="{725B62B1-0011-41B4-B0D4-0B99DB6B365B}" type="slidenum">
              <a:rPr lang="en-US" smtClean="0"/>
              <a:pPr/>
              <a:t>99</a:t>
            </a:fld>
            <a:endParaRPr lang="en-US" dirty="0"/>
          </a:p>
        </p:txBody>
      </p:sp>
    </p:spTree>
    <p:extLst>
      <p:ext uri="{BB962C8B-B14F-4D97-AF65-F5344CB8AC3E}">
        <p14:creationId xmlns:p14="http://schemas.microsoft.com/office/powerpoint/2010/main" val="15314139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5"/>
</p:tagLst>
</file>

<file path=ppt/theme/theme1.xml><?xml version="1.0" encoding="utf-8"?>
<a:theme xmlns:a="http://schemas.openxmlformats.org/drawingml/2006/main" name="Template for service presentations">
  <a:themeElements>
    <a:clrScheme name="Tognum">
      <a:dk1>
        <a:srgbClr val="000000"/>
      </a:dk1>
      <a:lt1>
        <a:srgbClr val="FFFFFF"/>
      </a:lt1>
      <a:dk2>
        <a:srgbClr val="4F4F4C"/>
      </a:dk2>
      <a:lt2>
        <a:srgbClr val="8F8F8C"/>
      </a:lt2>
      <a:accent1>
        <a:srgbClr val="002663"/>
      </a:accent1>
      <a:accent2>
        <a:srgbClr val="506B92"/>
      </a:accent2>
      <a:accent3>
        <a:srgbClr val="6A9900"/>
      </a:accent3>
      <a:accent4>
        <a:srgbClr val="92D400"/>
      </a:accent4>
      <a:accent5>
        <a:srgbClr val="700000"/>
      </a:accent5>
      <a:accent6>
        <a:srgbClr val="B00000"/>
      </a:accent6>
      <a:hlink>
        <a:srgbClr val="EFA014"/>
      </a:hlink>
      <a:folHlink>
        <a:srgbClr val="FFC513"/>
      </a:folHlink>
    </a:clrScheme>
    <a:fontScheme name="Excel Tognu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Arial" charset="0"/>
          <a:buNone/>
          <a:tabLst/>
          <a:defRPr kumimoji="0" 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Arial" charset="0"/>
          <a:buNone/>
          <a:tabLst/>
          <a:defRPr kumimoji="0" lang="de-DE" sz="16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8F8F8C"/>
        </a:dk2>
        <a:lt2>
          <a:srgbClr val="4F4F4E"/>
        </a:lt2>
        <a:accent1>
          <a:srgbClr val="002663"/>
        </a:accent1>
        <a:accent2>
          <a:srgbClr val="506B92"/>
        </a:accent2>
        <a:accent3>
          <a:srgbClr val="FFFFFF"/>
        </a:accent3>
        <a:accent4>
          <a:srgbClr val="000000"/>
        </a:accent4>
        <a:accent5>
          <a:srgbClr val="AAACB7"/>
        </a:accent5>
        <a:accent6>
          <a:srgbClr val="486084"/>
        </a:accent6>
        <a:hlink>
          <a:srgbClr val="6A9900"/>
        </a:hlink>
        <a:folHlink>
          <a:srgbClr val="92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8F8F8C"/>
      </a:dk2>
      <a:lt2>
        <a:srgbClr val="4F4F4E"/>
      </a:lt2>
      <a:accent1>
        <a:srgbClr val="002663"/>
      </a:accent1>
      <a:accent2>
        <a:srgbClr val="506B92"/>
      </a:accent2>
      <a:accent3>
        <a:srgbClr val="FFFFFF"/>
      </a:accent3>
      <a:accent4>
        <a:srgbClr val="000000"/>
      </a:accent4>
      <a:accent5>
        <a:srgbClr val="AAACB7"/>
      </a:accent5>
      <a:accent6>
        <a:srgbClr val="486084"/>
      </a:accent6>
      <a:hlink>
        <a:srgbClr val="6A9900"/>
      </a:hlink>
      <a:folHlink>
        <a:srgbClr val="92D4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for service presentations</Template>
  <TotalTime>0</TotalTime>
  <Words>3467</Words>
  <Application>Microsoft Office PowerPoint</Application>
  <PresentationFormat>On-screen Show (4:3)</PresentationFormat>
  <Paragraphs>678</Paragraphs>
  <Slides>115</Slides>
  <Notes>1</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Template for service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Diasys Operation and Functions</vt:lpstr>
      <vt:lpstr>PowerPoint Presentation</vt:lpstr>
      <vt:lpstr>PowerPoint Presentation</vt:lpstr>
      <vt:lpstr>PowerPoint Presentation</vt:lpstr>
      <vt:lpstr>PowerPoint Presentation</vt:lpstr>
      <vt:lpstr>PowerPoint Presentation</vt:lpstr>
      <vt:lpstr>Three Options Used Most in the Field</vt:lpstr>
      <vt:lpstr>Preparing to connect to the ECU</vt:lpstr>
      <vt:lpstr>Preparing to connect to the ECU</vt:lpstr>
      <vt:lpstr>PowerPoint Presentation</vt:lpstr>
      <vt:lpstr>PowerPoint Presentation</vt:lpstr>
      <vt:lpstr>PowerPoint Presentation</vt:lpstr>
      <vt:lpstr>PowerPoint Presentation</vt:lpstr>
      <vt:lpstr>PowerPoint Presentation</vt:lpstr>
      <vt:lpstr>PowerPoint Presentation</vt:lpstr>
      <vt:lpstr>DiaSys Injector Test</vt:lpstr>
      <vt:lpstr>DiaSys Injector Test</vt:lpstr>
      <vt:lpstr>PowerPoint Presentation</vt:lpstr>
      <vt:lpstr>PowerPoint Presentation</vt:lpstr>
      <vt:lpstr>PowerPoint Presentation</vt:lpstr>
      <vt:lpstr>PowerPoint Presentation</vt:lpstr>
      <vt:lpstr>PowerPoint Presentation</vt:lpstr>
      <vt:lpstr>PowerPoint Presentation</vt:lpstr>
      <vt:lpstr>DiaSys Recordings</vt:lpstr>
      <vt:lpstr>PowerPoint Presentation</vt:lpstr>
      <vt:lpstr>DiaSys Recordings</vt:lpstr>
      <vt:lpstr>DiaSys Recordings</vt:lpstr>
      <vt:lpstr>DiaSys Recordings</vt:lpstr>
      <vt:lpstr>DiaSys / Upload or Download files</vt:lpstr>
      <vt:lpstr>DiaSys / Upload or Download files</vt:lpstr>
      <vt:lpstr>DiaSys / Upload or Download files</vt:lpstr>
      <vt:lpstr>DiaSys / Upload or Download files</vt:lpstr>
      <vt:lpstr>DiaSys / Upload or Download files  How to control files that upload.</vt:lpstr>
      <vt:lpstr>PowerPoint Presentation</vt:lpstr>
      <vt:lpstr>DiaSys / Upload or Download files</vt:lpstr>
      <vt:lpstr>DiaSys Basics Recordings</vt:lpstr>
      <vt:lpstr>Diasys Advanced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Tognum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Thema</dc:subject>
  <dc:creator>Matlock Adam, VCNI Tognum America Inc.</dc:creator>
  <dc:description>Master: 2009-12-07</dc:description>
  <cp:lastModifiedBy>Matlock Adam, VCNI Tognum America Inc.</cp:lastModifiedBy>
  <cp:revision>87</cp:revision>
  <dcterms:created xsi:type="dcterms:W3CDTF">2012-07-02T17:00:12Z</dcterms:created>
  <dcterms:modified xsi:type="dcterms:W3CDTF">2012-10-22T15:01:45Z</dcterms:modified>
</cp:coreProperties>
</file>